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14" r:id="rId1"/>
  </p:sldMasterIdLst>
  <p:sldIdLst>
    <p:sldId id="256" r:id="rId2"/>
    <p:sldId id="272" r:id="rId3"/>
    <p:sldId id="281" r:id="rId4"/>
    <p:sldId id="278" r:id="rId5"/>
    <p:sldId id="279" r:id="rId6"/>
    <p:sldId id="283" r:id="rId7"/>
    <p:sldId id="288" r:id="rId8"/>
    <p:sldId id="289" r:id="rId9"/>
    <p:sldId id="291" r:id="rId10"/>
    <p:sldId id="280" r:id="rId11"/>
    <p:sldId id="282" r:id="rId12"/>
    <p:sldId id="286" r:id="rId13"/>
    <p:sldId id="287" r:id="rId14"/>
    <p:sldId id="290" r:id="rId15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622E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23400"/>
    <p:restoredTop sz="94694"/>
  </p:normalViewPr>
  <p:slideViewPr>
    <p:cSldViewPr>
      <p:cViewPr varScale="1">
        <p:scale>
          <a:sx n="66" d="100"/>
          <a:sy n="66" d="100"/>
        </p:scale>
        <p:origin x="-10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9C663E1-A33B-45B8-94E9-C50812C76A0C}" type="datetimeFigureOut">
              <a:rPr lang="ru-RU" smtClean="0"/>
              <a:pPr>
                <a:defRPr/>
              </a:pPr>
              <a:t>23.05.2022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D6BA49-721F-4668-9F45-A1D57B0A88C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762D1B9-AD80-4288-BD0A-E13694E40609}" type="datetimeFigureOut">
              <a:rPr lang="ru-RU" smtClean="0"/>
              <a:pPr>
                <a:defRPr/>
              </a:pPr>
              <a:t>23.05.2022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F8B5B88-4790-4B47-AD8A-BD40D6AD454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810487-151E-4D61-AEFD-320E874F55B6}" type="datetimeFigureOut">
              <a:rPr lang="ru-RU" smtClean="0"/>
              <a:pPr>
                <a:defRPr/>
              </a:pPr>
              <a:t>23.05.2022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4BFCAB1-47C7-4F6A-B6C5-13AC2FFA9BB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DCC29EC-0CF6-43B1-9FFA-62549387714D}" type="datetimeFigureOut">
              <a:rPr lang="ru-RU" smtClean="0"/>
              <a:pPr>
                <a:defRPr/>
              </a:pPr>
              <a:t>23.05.2022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FBE305C-0E1E-4B84-A107-CA1DAC1C154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6A7D7E5-000D-48A3-9FF1-37E04933B16E}" type="datetimeFigureOut">
              <a:rPr lang="ru-RU" smtClean="0"/>
              <a:pPr>
                <a:defRPr/>
              </a:pPr>
              <a:t>23.05.2022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CABB1E1-DB71-47F4-A957-6A49B478EC4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796B721-B985-4D70-8A27-4C2621B627A8}" type="datetimeFigureOut">
              <a:rPr lang="ru-RU" smtClean="0"/>
              <a:pPr>
                <a:defRPr/>
              </a:pPr>
              <a:t>23.05.2022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57AC68E-2AB5-4BA1-BF0F-C20FD952337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FF35183-AB1F-434B-90AA-49AE2500F6F5}" type="datetimeFigureOut">
              <a:rPr lang="ru-RU" smtClean="0"/>
              <a:pPr>
                <a:defRPr/>
              </a:pPr>
              <a:t>23.05.2022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3146FE-05A8-4459-9838-6DD06DAD7EE9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5B58CEB-66DF-46F4-A7D9-97E0695A2C1D}" type="datetimeFigureOut">
              <a:rPr lang="ru-RU" smtClean="0"/>
              <a:pPr>
                <a:defRPr/>
              </a:pPr>
              <a:t>23.05.2022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AB720E4-9500-4AD4-A800-B81C4326149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0B90403-0E2D-42C6-B669-2B121D69D69A}" type="datetimeFigureOut">
              <a:rPr lang="ru-RU" smtClean="0"/>
              <a:pPr>
                <a:defRPr/>
              </a:pPr>
              <a:t>23.05.2022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C620F3F-7871-4E6C-BF40-BBA662FC162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5CBF1BA-6987-4AD2-8B9A-759088DC0373}" type="datetimeFigureOut">
              <a:rPr lang="ru-RU" smtClean="0"/>
              <a:pPr>
                <a:defRPr/>
              </a:pPr>
              <a:t>23.05.2022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D46E321-67B6-4758-B8E5-4AAAF298F8E3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532DE6-25AB-4FD4-A99C-A454E14BFFBF}" type="datetimeFigureOut">
              <a:rPr lang="ru-RU" smtClean="0"/>
              <a:pPr>
                <a:defRPr/>
              </a:pPr>
              <a:t>23.05.2022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87638A-F0EF-44E4-8939-ED2B77C9428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F8FFD4E-2913-4529-8AE8-293894FC931B}" type="datetimeFigureOut">
              <a:rPr lang="ru-RU" smtClean="0"/>
              <a:pPr>
                <a:defRPr/>
              </a:pPr>
              <a:t>23.05.2022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573DA16-CF93-477B-B87A-D2C31C134D9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15" r:id="rId1"/>
    <p:sldLayoutId id="2147484016" r:id="rId2"/>
    <p:sldLayoutId id="2147484017" r:id="rId3"/>
    <p:sldLayoutId id="2147484018" r:id="rId4"/>
    <p:sldLayoutId id="2147484019" r:id="rId5"/>
    <p:sldLayoutId id="2147484020" r:id="rId6"/>
    <p:sldLayoutId id="2147484021" r:id="rId7"/>
    <p:sldLayoutId id="2147484022" r:id="rId8"/>
    <p:sldLayoutId id="2147484023" r:id="rId9"/>
    <p:sldLayoutId id="2147484024" r:id="rId10"/>
    <p:sldLayoutId id="214748402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C:\Users\HP\Desktop\Шаблон фон.jpg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628" t="1087" r="1521" b="51087"/>
          <a:stretch/>
        </p:blipFill>
        <p:spPr bwMode="auto">
          <a:xfrm>
            <a:off x="357158" y="428604"/>
            <a:ext cx="8501122" cy="62865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="" xmlns:a14="http://schemas.microsoft.com/office/drawing/2010/main"/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428604"/>
            <a:ext cx="7851648" cy="2571768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4000" b="1" dirty="0">
                <a:solidFill>
                  <a:srgbClr val="C00000"/>
                </a:solidFill>
              </a:rPr>
              <a:t>Формирование экологической компетентности </a:t>
            </a:r>
            <a:r>
              <a:rPr lang="ru-RU" sz="4000" b="1" dirty="0" smtClean="0">
                <a:solidFill>
                  <a:srgbClr val="C00000"/>
                </a:solidFill>
              </a:rPr>
              <a:t>учащихся </a:t>
            </a:r>
            <a:r>
              <a:rPr lang="ru-RU" sz="4000" b="1" dirty="0">
                <a:solidFill>
                  <a:srgbClr val="C00000"/>
                </a:solidFill>
              </a:rPr>
              <a:t>через организацию различных видов деятельности</a:t>
            </a:r>
          </a:p>
        </p:txBody>
      </p:sp>
      <p:sp>
        <p:nvSpPr>
          <p:cNvPr id="512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5143512"/>
            <a:ext cx="7929618" cy="1143008"/>
          </a:xfrm>
        </p:spPr>
        <p:txBody>
          <a:bodyPr>
            <a:normAutofit fontScale="92500" lnSpcReduction="10000"/>
          </a:bodyPr>
          <a:lstStyle/>
          <a:p>
            <a:pPr marR="0" eaLnBrk="1" hangingPunct="1">
              <a:spcBef>
                <a:spcPts val="0"/>
              </a:spcBef>
            </a:pPr>
            <a:r>
              <a:rPr lang="ru-RU" sz="3800" dirty="0">
                <a:solidFill>
                  <a:schemeClr val="tx1"/>
                </a:solidFill>
              </a:rPr>
              <a:t>Единая методическая тема 2021/2022 учебного года</a:t>
            </a:r>
          </a:p>
        </p:txBody>
      </p:sp>
      <p:pic>
        <p:nvPicPr>
          <p:cNvPr id="4" name="Picture 8" descr="C:\Users\User\Pictures\Эмблема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2714620"/>
            <a:ext cx="1985645" cy="1957070"/>
          </a:xfrm>
          <a:prstGeom prst="ellipse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Заголовок 1"/>
          <p:cNvSpPr>
            <a:spLocks noGrp="1"/>
          </p:cNvSpPr>
          <p:nvPr>
            <p:ph type="title"/>
          </p:nvPr>
        </p:nvSpPr>
        <p:spPr>
          <a:xfrm>
            <a:off x="500034" y="500043"/>
            <a:ext cx="8358246" cy="857256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C00000"/>
                </a:solidFill>
              </a:rPr>
              <a:t>ЭКОЛОГИЧЕСКАЯ КОМПЕТЕНТНОСТЬ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="" xmlns:a16="http://schemas.microsoft.com/office/drawing/2014/main" id="{ECD9E1EA-B117-16B7-6BFB-DBB910DC11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2239" y="1284179"/>
            <a:ext cx="5719522" cy="42896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3" name="Содержимое 2"/>
          <p:cNvSpPr>
            <a:spLocks noGrp="1"/>
          </p:cNvSpPr>
          <p:nvPr>
            <p:ph idx="1"/>
          </p:nvPr>
        </p:nvSpPr>
        <p:spPr>
          <a:xfrm>
            <a:off x="500034" y="4869160"/>
            <a:ext cx="8075240" cy="1639654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>
                <a:solidFill>
                  <a:srgbClr val="0F622E"/>
                </a:solidFill>
              </a:rPr>
              <a:t>Это готовность выбрать экологически целесообразную линию социального поведения, прогнозировать последствия своего поведения, опираясь на полученные в жизни и в школе экологические знания и опыт.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ru-RU" sz="3600" b="1" dirty="0">
                <a:solidFill>
                  <a:srgbClr val="C00000"/>
                </a:solidFill>
              </a:rPr>
              <a:t>ФОРМЫ И МЕТОДЫ РАБОТЫ </a:t>
            </a:r>
            <a:r>
              <a:rPr lang="ru-RU" sz="2800" b="1" dirty="0">
                <a:solidFill>
                  <a:srgbClr val="C00000"/>
                </a:solidFill>
              </a:rPr>
              <a:t/>
            </a:r>
            <a:br>
              <a:rPr lang="ru-RU" sz="2800" b="1" dirty="0">
                <a:solidFill>
                  <a:srgbClr val="C00000"/>
                </a:solidFill>
              </a:rPr>
            </a:br>
            <a:r>
              <a:rPr lang="ru-RU" sz="2000" b="1" dirty="0">
                <a:solidFill>
                  <a:srgbClr val="C00000"/>
                </a:solidFill>
              </a:rPr>
              <a:t>для формирования экологической компетенции</a:t>
            </a:r>
          </a:p>
        </p:txBody>
      </p:sp>
      <p:sp>
        <p:nvSpPr>
          <p:cNvPr id="71" name="Text Placeholder 2">
            <a:extLst>
              <a:ext uri="{FF2B5EF4-FFF2-40B4-BE49-F238E27FC236}">
                <a16:creationId xmlns="" xmlns:a16="http://schemas.microsoft.com/office/drawing/2014/main" id="{4C1D7E62-BC2A-B82C-F8E2-272F1C9906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813767"/>
          </a:xfrm>
        </p:spPr>
        <p:txBody>
          <a:bodyPr>
            <a:noAutofit/>
          </a:bodyPr>
          <a:lstStyle/>
          <a:p>
            <a:pPr algn="ctr"/>
            <a:r>
              <a:rPr lang="ru-RU" sz="1800" dirty="0">
                <a:solidFill>
                  <a:srgbClr val="C00000"/>
                </a:solidFill>
              </a:rPr>
              <a:t>Традиционные методы обучения и воспитания</a:t>
            </a:r>
            <a:endParaRPr lang="en-US" sz="1800" dirty="0">
              <a:solidFill>
                <a:srgbClr val="C00000"/>
              </a:solidFill>
            </a:endParaRPr>
          </a:p>
        </p:txBody>
      </p:sp>
      <p:sp>
        <p:nvSpPr>
          <p:cNvPr id="73" name="Text Placeholder 4">
            <a:extLst>
              <a:ext uri="{FF2B5EF4-FFF2-40B4-BE49-F238E27FC236}">
                <a16:creationId xmlns="" xmlns:a16="http://schemas.microsoft.com/office/drawing/2014/main" id="{A5A63EF7-6B2D-A203-0892-266FF18100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45025" y="1535112"/>
            <a:ext cx="4041775" cy="813768"/>
          </a:xfrm>
        </p:spPr>
        <p:txBody>
          <a:bodyPr>
            <a:noAutofit/>
          </a:bodyPr>
          <a:lstStyle/>
          <a:p>
            <a:endParaRPr lang="ru-RU" sz="1800" dirty="0"/>
          </a:p>
          <a:p>
            <a:pPr algn="ctr"/>
            <a:r>
              <a:rPr lang="ru-RU" sz="1800" dirty="0">
                <a:solidFill>
                  <a:srgbClr val="C00000"/>
                </a:solidFill>
              </a:rPr>
              <a:t>Активные методы </a:t>
            </a:r>
          </a:p>
          <a:p>
            <a:pPr algn="ctr"/>
            <a:r>
              <a:rPr lang="ru-RU" sz="1800" dirty="0">
                <a:solidFill>
                  <a:srgbClr val="C00000"/>
                </a:solidFill>
              </a:rPr>
              <a:t>обучения воспитания </a:t>
            </a:r>
          </a:p>
        </p:txBody>
      </p:sp>
      <p:pic>
        <p:nvPicPr>
          <p:cNvPr id="10" name="Рисунок 9" descr="Изображение выглядит как текст, человек, стол, внутренний&#10;&#10;Автоматически созданное описание">
            <a:extLst>
              <a:ext uri="{FF2B5EF4-FFF2-40B4-BE49-F238E27FC236}">
                <a16:creationId xmlns="" xmlns:a16="http://schemas.microsoft.com/office/drawing/2014/main" id="{1B82D9CB-3773-2BDC-EEF9-DD194F3368E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901" b="4005"/>
          <a:stretch/>
        </p:blipFill>
        <p:spPr>
          <a:xfrm>
            <a:off x="948733" y="2641566"/>
            <a:ext cx="3057122" cy="3364142"/>
          </a:xfrm>
          <a:prstGeom prst="rect">
            <a:avLst/>
          </a:prstGeom>
        </p:spPr>
      </p:pic>
      <p:pic>
        <p:nvPicPr>
          <p:cNvPr id="8" name="Рисунок 7" descr="Изображение выглядит как пол, внутренний, стена, занавеска&#10;&#10;Автоматически созданное описание">
            <a:extLst>
              <a:ext uri="{FF2B5EF4-FFF2-40B4-BE49-F238E27FC236}">
                <a16:creationId xmlns="" xmlns:a16="http://schemas.microsoft.com/office/drawing/2014/main" id="{00301E0B-6771-AEF7-39C5-C72993546C4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688"/>
          <a:stretch/>
        </p:blipFill>
        <p:spPr>
          <a:xfrm>
            <a:off x="4724776" y="2641566"/>
            <a:ext cx="4185526" cy="336414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Заголовок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114300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ЭКОЛОГИЧЕСКАЯ КОМПЕТЕНТНОСТЬ И ВЕДУЩАЯ ДЕЯТЕЛЬНОСТЬ ОБУЧАЮЩИХСЯ</a:t>
            </a:r>
            <a:endParaRPr lang="ru-RU" sz="3200" dirty="0">
              <a:solidFill>
                <a:srgbClr val="C00000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="" xmlns:a16="http://schemas.microsoft.com/office/drawing/2014/main" id="{75D117B3-6B1D-39D3-3565-72B18AA2848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000" t="12200" r="3538" b="11019"/>
          <a:stretch/>
        </p:blipFill>
        <p:spPr bwMode="auto">
          <a:xfrm>
            <a:off x="428596" y="1928802"/>
            <a:ext cx="8363272" cy="46805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7" name="Содержимое 2"/>
          <p:cNvSpPr>
            <a:spLocks noGrp="1"/>
          </p:cNvSpPr>
          <p:nvPr>
            <p:ph idx="1"/>
          </p:nvPr>
        </p:nvSpPr>
        <p:spPr>
          <a:xfrm>
            <a:off x="571472" y="1714488"/>
            <a:ext cx="8147248" cy="493106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ru-RU" sz="24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ru-RU" sz="2400" dirty="0" smtClean="0">
                <a:solidFill>
                  <a:schemeClr val="bg1"/>
                </a:solidFill>
              </a:rPr>
              <a:t>Формирование </a:t>
            </a:r>
            <a:r>
              <a:rPr lang="ru-RU" sz="2400" dirty="0">
                <a:solidFill>
                  <a:schemeClr val="bg1"/>
                </a:solidFill>
              </a:rPr>
              <a:t>экологической компетенции значительно возрастает, если задачу эту решать на основе ВЕДУЩЕЙ ДЕЯТЕЛЬНОСТИ </a:t>
            </a:r>
            <a:r>
              <a:rPr lang="ru-RU" sz="2400" dirty="0" smtClean="0">
                <a:solidFill>
                  <a:schemeClr val="bg1"/>
                </a:solidFill>
              </a:rPr>
              <a:t>обучающихся. </a:t>
            </a:r>
            <a:endParaRPr lang="ru-RU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24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2400" dirty="0">
              <a:solidFill>
                <a:schemeClr val="bg1"/>
              </a:solidFill>
            </a:endParaRPr>
          </a:p>
          <a:p>
            <a:r>
              <a:rPr lang="ru-RU" sz="2400" dirty="0" smtClean="0">
                <a:solidFill>
                  <a:schemeClr val="bg1"/>
                </a:solidFill>
              </a:rPr>
              <a:t>Игровая </a:t>
            </a:r>
            <a:r>
              <a:rPr lang="ru-RU" sz="2400" dirty="0">
                <a:solidFill>
                  <a:schemeClr val="bg1"/>
                </a:solidFill>
              </a:rPr>
              <a:t>деятельность</a:t>
            </a:r>
          </a:p>
          <a:p>
            <a:r>
              <a:rPr lang="ru-RU" sz="2400" dirty="0">
                <a:solidFill>
                  <a:schemeClr val="bg1"/>
                </a:solidFill>
              </a:rPr>
              <a:t>Учебная деятельность</a:t>
            </a:r>
          </a:p>
          <a:p>
            <a:r>
              <a:rPr lang="ru-RU" sz="2400" dirty="0">
                <a:solidFill>
                  <a:schemeClr val="bg1"/>
                </a:solidFill>
              </a:rPr>
              <a:t>Внеурочная деятельность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>
                <a:solidFill>
                  <a:srgbClr val="C00000"/>
                </a:solidFill>
              </a:rPr>
              <a:t>ФОРМИРОВАНИЕ ЭКОЛОГИЧЕСКОЙ КОМПЕТЕНТНОСТИ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18435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  <a:defRPr/>
            </a:pPr>
            <a:r>
              <a:rPr lang="ru-RU" sz="2000" dirty="0"/>
              <a:t>Формирование экологической компетентности должно осуществляться через реализацию </a:t>
            </a:r>
          </a:p>
          <a:p>
            <a:pPr marL="0" indent="0">
              <a:buNone/>
              <a:defRPr/>
            </a:pPr>
            <a:r>
              <a:rPr lang="ru-RU" sz="2000" b="1" dirty="0">
                <a:solidFill>
                  <a:srgbClr val="C00000"/>
                </a:solidFill>
              </a:rPr>
              <a:t>РАЗЛИЧНЫХ</a:t>
            </a:r>
            <a:r>
              <a:rPr lang="ru-RU" sz="2000" dirty="0">
                <a:solidFill>
                  <a:srgbClr val="C00000"/>
                </a:solidFill>
              </a:rPr>
              <a:t> </a:t>
            </a:r>
            <a:r>
              <a:rPr lang="ru-RU" sz="2000" b="1" dirty="0">
                <a:solidFill>
                  <a:srgbClr val="C00000"/>
                </a:solidFill>
              </a:rPr>
              <a:t>ФУНКЦИЙ ЭКОЛОГИЧЕСКОЙ ДЕЯТЕЛЬНОСТИ</a:t>
            </a:r>
            <a:r>
              <a:rPr lang="ru-RU" sz="2000" b="1" dirty="0"/>
              <a:t> </a:t>
            </a:r>
            <a:r>
              <a:rPr lang="ru-RU" sz="2000" dirty="0" smtClean="0"/>
              <a:t>обучающихся.</a:t>
            </a:r>
            <a:endParaRPr lang="ru-RU" sz="2000" dirty="0"/>
          </a:p>
          <a:p>
            <a:pPr>
              <a:buFont typeface="Wingdings 2" pitchFamily="18" charset="2"/>
              <a:buNone/>
              <a:defRPr/>
            </a:pPr>
            <a:r>
              <a:rPr lang="ru-RU" sz="2400" b="1" dirty="0">
                <a:solidFill>
                  <a:srgbClr val="C00000"/>
                </a:solidFill>
              </a:rPr>
              <a:t>А именно: 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ru-RU" sz="2000" dirty="0"/>
              <a:t>Познавательная функция 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ru-RU" sz="2000" dirty="0"/>
              <a:t>Практическая функция </a:t>
            </a:r>
          </a:p>
          <a:p>
            <a:pPr>
              <a:buFont typeface="Wingdings" pitchFamily="2" charset="2"/>
              <a:buChar char="ü"/>
              <a:defRPr/>
            </a:pPr>
            <a:r>
              <a:rPr lang="ru-RU" sz="2000" dirty="0"/>
              <a:t>Информационная функция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/>
              <a:t>Трудовая функция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/>
              <a:t>Экономическая функция 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/>
              <a:t>Здоровье-сберегающая и реабилитационная функция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/>
              <a:t>Досуговая функция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/>
              <a:t>Развивающая функция 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/>
              <a:t>Социализирующая функция</a:t>
            </a:r>
          </a:p>
          <a:p>
            <a:pPr>
              <a:buFont typeface="Wingdings" pitchFamily="2" charset="2"/>
              <a:buChar char="ü"/>
              <a:defRPr/>
            </a:pPr>
            <a:endParaRPr lang="ru-RU" sz="2000" dirty="0"/>
          </a:p>
          <a:p>
            <a:pPr>
              <a:buFont typeface="Wingdings 2" pitchFamily="18" charset="2"/>
              <a:buNone/>
              <a:defRPr/>
            </a:pP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mdoy-nadejda.ucoz.ru/Fotonovosti/innovacionnaja_ploshhadka.jpg"/>
          <p:cNvPicPr>
            <a:picLocks noChangeAspect="1" noChangeArrowheads="1"/>
          </p:cNvPicPr>
          <p:nvPr/>
        </p:nvPicPr>
        <p:blipFill>
          <a:blip r:embed="rId2"/>
          <a:srcRect l="10506" t="2263" r="7629" b="3619"/>
          <a:stretch>
            <a:fillRect/>
          </a:stretch>
        </p:blipFill>
        <p:spPr bwMode="auto">
          <a:xfrm>
            <a:off x="285720" y="1785926"/>
            <a:ext cx="3786187" cy="366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74638"/>
            <a:ext cx="8286808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Обучающий семинар</a:t>
            </a:r>
            <a:r>
              <a:rPr lang="ru-RU" dirty="0"/>
              <a:t/>
            </a:r>
            <a:br>
              <a:rPr lang="ru-RU" dirty="0"/>
            </a:br>
            <a:r>
              <a:rPr lang="ru-RU" sz="2200" dirty="0">
                <a:solidFill>
                  <a:srgbClr val="C00000"/>
                </a:solidFill>
              </a:rPr>
              <a:t>«Технология разработки и реализации педагогического проекта»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6248" y="1600200"/>
            <a:ext cx="4400552" cy="4525963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/>
              <a:t>УЧЕБНЫЙ ПРОЕКТ</a:t>
            </a:r>
          </a:p>
          <a:p>
            <a:pPr>
              <a:buNone/>
            </a:pPr>
            <a:r>
              <a:rPr lang="ru-RU" dirty="0"/>
              <a:t>Совместная учебно-познавательная, творческая или игровая </a:t>
            </a:r>
            <a:r>
              <a:rPr lang="ru-RU" b="1" i="1" dirty="0"/>
              <a:t>деятельность</a:t>
            </a:r>
            <a:r>
              <a:rPr lang="ru-RU" dirty="0"/>
              <a:t> обучающихся и педагога, имеющая общую </a:t>
            </a:r>
            <a:r>
              <a:rPr lang="ru-RU" b="1" i="1" dirty="0"/>
              <a:t>цель</a:t>
            </a:r>
            <a:r>
              <a:rPr lang="ru-RU" dirty="0"/>
              <a:t>, согласованные </a:t>
            </a:r>
            <a:r>
              <a:rPr lang="ru-RU" b="1" i="1" dirty="0"/>
              <a:t>методы</a:t>
            </a:r>
            <a:r>
              <a:rPr lang="ru-RU" dirty="0"/>
              <a:t>, способы деятельности, направленная на достижение общего </a:t>
            </a:r>
            <a:r>
              <a:rPr lang="ru-RU" b="1" i="1" dirty="0"/>
              <a:t>результата</a:t>
            </a:r>
            <a:r>
              <a:rPr lang="ru-RU" dirty="0"/>
              <a:t> по решению какой-либо </a:t>
            </a:r>
            <a:r>
              <a:rPr lang="ru-RU" b="1" i="1" dirty="0"/>
              <a:t>проблемы</a:t>
            </a:r>
            <a:r>
              <a:rPr lang="ru-RU" dirty="0"/>
              <a:t>, значимой для участников проекта.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Изображение выглядит как человек, пол, в позе, внутренний&#10;&#10;Автоматически созданное описание">
            <a:extLst>
              <a:ext uri="{FF2B5EF4-FFF2-40B4-BE49-F238E27FC236}">
                <a16:creationId xmlns="" xmlns:a16="http://schemas.microsoft.com/office/drawing/2014/main" id="{0703E67F-C348-A57F-AE8C-351091126CB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688" t="5201" r="7476"/>
          <a:stretch/>
        </p:blipFill>
        <p:spPr>
          <a:xfrm>
            <a:off x="1906052" y="1124744"/>
            <a:ext cx="5331895" cy="3312368"/>
          </a:xfrm>
          <a:prstGeom prst="rect">
            <a:avLst/>
          </a:prstGeom>
        </p:spPr>
      </p:pic>
      <p:pic>
        <p:nvPicPr>
          <p:cNvPr id="4" name="Рисунок 3" descr="Изображение выглядит как пол, внутренний, стена, окно&#10;&#10;Автоматически созданное описание">
            <a:extLst>
              <a:ext uri="{FF2B5EF4-FFF2-40B4-BE49-F238E27FC236}">
                <a16:creationId xmlns="" xmlns:a16="http://schemas.microsoft.com/office/drawing/2014/main" id="{C3C46FD9-2541-EF22-DB0F-6574AA38AB8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800" t="12200" r="7067" b="25850"/>
          <a:stretch/>
        </p:blipFill>
        <p:spPr>
          <a:xfrm>
            <a:off x="6444208" y="3942796"/>
            <a:ext cx="2005240" cy="2688844"/>
          </a:xfrm>
          <a:prstGeom prst="rect">
            <a:avLst/>
          </a:prstGeom>
        </p:spPr>
      </p:pic>
      <p:pic>
        <p:nvPicPr>
          <p:cNvPr id="8" name="Рисунок 7" descr="Изображение выглядит как пол, внутренний, человек, живой&#10;&#10;Автоматически созданное описание">
            <a:extLst>
              <a:ext uri="{FF2B5EF4-FFF2-40B4-BE49-F238E27FC236}">
                <a16:creationId xmlns="" xmlns:a16="http://schemas.microsoft.com/office/drawing/2014/main" id="{3B0DF57C-474D-A315-137E-8BE9D91B0F6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563" t="5201" r="22438"/>
          <a:stretch/>
        </p:blipFill>
        <p:spPr>
          <a:xfrm>
            <a:off x="539552" y="3989103"/>
            <a:ext cx="3062596" cy="259228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232A7A31-C57C-9A43-AECF-7E14395AA4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ru-RU" b="1" dirty="0">
                <a:solidFill>
                  <a:srgbClr val="C00000"/>
                </a:solidFill>
              </a:rPr>
              <a:t>«ПЕРВЫЕ ШАГИ»</a:t>
            </a:r>
          </a:p>
        </p:txBody>
      </p:sp>
    </p:spTree>
    <p:extLst>
      <p:ext uri="{BB962C8B-B14F-4D97-AF65-F5344CB8AC3E}">
        <p14:creationId xmlns="" xmlns:p14="http://schemas.microsoft.com/office/powerpoint/2010/main" val="3650629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05E15B77-B71B-0D95-78A0-33C556276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>
                <a:solidFill>
                  <a:srgbClr val="C00000"/>
                </a:solidFill>
              </a:rPr>
              <a:t>ПРЕДСТАВЛЕНИЕ ОПЫТА РАБОТЫ</a:t>
            </a:r>
          </a:p>
        </p:txBody>
      </p:sp>
      <p:pic>
        <p:nvPicPr>
          <p:cNvPr id="5" name="Рисунок 4" descr="Изображение выглядит как пол, внутренний, человек, стена&#10;&#10;Автоматически созданное описание">
            <a:extLst>
              <a:ext uri="{FF2B5EF4-FFF2-40B4-BE49-F238E27FC236}">
                <a16:creationId xmlns="" xmlns:a16="http://schemas.microsoft.com/office/drawing/2014/main" id="{E1C70D60-0768-8BD5-B1C3-B9CB84F4183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750" t="7457" r="5001" b="2729"/>
          <a:stretch/>
        </p:blipFill>
        <p:spPr>
          <a:xfrm>
            <a:off x="724362" y="1417638"/>
            <a:ext cx="7695276" cy="4992512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96041060-7B9E-49AB-6520-4D4C6A9310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5445224"/>
            <a:ext cx="8229600" cy="680939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dirty="0">
                <a:solidFill>
                  <a:schemeClr val="bg1"/>
                </a:solidFill>
              </a:rPr>
              <a:t>IV научно-практической конференция «Проблемы экологии восточного региона Ростовской области и г. Волгодонска» </a:t>
            </a:r>
          </a:p>
        </p:txBody>
      </p:sp>
    </p:spTree>
    <p:extLst>
      <p:ext uri="{BB962C8B-B14F-4D97-AF65-F5344CB8AC3E}">
        <p14:creationId xmlns="" xmlns:p14="http://schemas.microsoft.com/office/powerpoint/2010/main" val="167281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28014"/>
            <a:ext cx="8229600" cy="1100722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ea typeface="Calibri" panose="020F0502020204030204" pitchFamily="34" charset="0"/>
              </a:rPr>
              <a:t>И</a:t>
            </a:r>
            <a:r>
              <a:rPr lang="ru-RU" sz="2400" b="1" dirty="0" smtClean="0">
                <a:solidFill>
                  <a:srgbClr val="C00000"/>
                </a:solidFill>
                <a:effectLst/>
                <a:ea typeface="Calibri" panose="020F0502020204030204" pitchFamily="34" charset="0"/>
              </a:rPr>
              <a:t>ННОВАЦИОННЫЙ ПРОЕКТ </a:t>
            </a:r>
            <a:br>
              <a:rPr lang="ru-RU" sz="2400" b="1" dirty="0" smtClean="0">
                <a:solidFill>
                  <a:srgbClr val="C00000"/>
                </a:solidFill>
                <a:effectLst/>
                <a:ea typeface="Calibri" panose="020F0502020204030204" pitchFamily="34" charset="0"/>
              </a:rPr>
            </a:br>
            <a:r>
              <a:rPr lang="ru-RU" sz="2400" b="1" dirty="0" smtClean="0">
                <a:solidFill>
                  <a:srgbClr val="C00000"/>
                </a:solidFill>
                <a:effectLst/>
                <a:ea typeface="Calibri" panose="020F0502020204030204" pitchFamily="34" charset="0"/>
              </a:rPr>
              <a:t>«ПРИРОДНО-ОБРАЗОВАТЕЛЬНОЕ ПРОСТРАНСТВО </a:t>
            </a:r>
            <a:br>
              <a:rPr lang="ru-RU" sz="2400" b="1" dirty="0" smtClean="0">
                <a:solidFill>
                  <a:srgbClr val="C00000"/>
                </a:solidFill>
                <a:effectLst/>
                <a:ea typeface="Calibri" panose="020F0502020204030204" pitchFamily="34" charset="0"/>
              </a:rPr>
            </a:br>
            <a:r>
              <a:rPr lang="ru-RU" sz="2400" b="1" dirty="0" smtClean="0">
                <a:solidFill>
                  <a:srgbClr val="C00000"/>
                </a:solidFill>
                <a:effectLst/>
                <a:ea typeface="Calibri" panose="020F0502020204030204" pitchFamily="34" charset="0"/>
              </a:rPr>
              <a:t>«САД ПЯТИ ЧУВСТВ»</a:t>
            </a:r>
            <a:endParaRPr lang="ru-RU" sz="2400" b="1" i="1" dirty="0">
              <a:solidFill>
                <a:srgbClr val="C00000"/>
              </a:solidFill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960E3434-D1B4-4800-A06D-75524E29C423}"/>
              </a:ext>
            </a:extLst>
          </p:cNvPr>
          <p:cNvGrpSpPr/>
          <p:nvPr/>
        </p:nvGrpSpPr>
        <p:grpSpPr>
          <a:xfrm>
            <a:off x="1907704" y="1332557"/>
            <a:ext cx="5256584" cy="5480819"/>
            <a:chOff x="1865743" y="895273"/>
            <a:chExt cx="5071672" cy="5408811"/>
          </a:xfrm>
        </p:grpSpPr>
        <p:sp>
          <p:nvSpPr>
            <p:cNvPr id="7" name="Овал 6">
              <a:extLst>
                <a:ext uri="{FF2B5EF4-FFF2-40B4-BE49-F238E27FC236}">
                  <a16:creationId xmlns:a16="http://schemas.microsoft.com/office/drawing/2014/main" xmlns="" id="{63797937-FF15-E64B-8026-98F6997EFB3B}"/>
                </a:ext>
              </a:extLst>
            </p:cNvPr>
            <p:cNvSpPr/>
            <p:nvPr/>
          </p:nvSpPr>
          <p:spPr>
            <a:xfrm>
              <a:off x="1979712" y="1196752"/>
              <a:ext cx="4824536" cy="4824536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" name="Кольцо 2">
              <a:extLst>
                <a:ext uri="{FF2B5EF4-FFF2-40B4-BE49-F238E27FC236}">
                  <a16:creationId xmlns:a16="http://schemas.microsoft.com/office/drawing/2014/main" xmlns="" id="{A052C9A0-64DE-004B-B9C4-54A18D29DD1E}"/>
                </a:ext>
              </a:extLst>
            </p:cNvPr>
            <p:cNvSpPr/>
            <p:nvPr/>
          </p:nvSpPr>
          <p:spPr>
            <a:xfrm>
              <a:off x="3203848" y="2420888"/>
              <a:ext cx="2376264" cy="2376264"/>
            </a:xfrm>
            <a:prstGeom prst="donut">
              <a:avLst>
                <a:gd name="adj" fmla="val 28177"/>
              </a:avLst>
            </a:prstGeom>
            <a:solidFill>
              <a:schemeClr val="accent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xmlns="" id="{EE999CA0-E8E8-C04D-BA1C-1432CFA8E058}"/>
                </a:ext>
              </a:extLst>
            </p:cNvPr>
            <p:cNvSpPr txBox="1">
              <a:spLocks/>
            </p:cNvSpPr>
            <p:nvPr/>
          </p:nvSpPr>
          <p:spPr>
            <a:xfrm rot="19093112">
              <a:off x="3867405" y="2672996"/>
              <a:ext cx="1872208" cy="2922516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>
                  <a:gd name="adj" fmla="val 12843619"/>
                </a:avLst>
              </a:prstTxWarp>
              <a:spAutoFit/>
            </a:bodyPr>
            <a:lstStyle/>
            <a:p>
              <a:pPr algn="ctr"/>
              <a:r>
                <a:rPr lang="ru-RU" sz="1600" dirty="0"/>
                <a:t>Знакомимся </a:t>
              </a:r>
            </a:p>
            <a:p>
              <a:pPr algn="ctr"/>
              <a:r>
                <a:rPr lang="ru-RU" sz="1600" dirty="0"/>
                <a:t>с природой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4A7132EC-4FD0-1F4A-8965-74C8D07568DD}"/>
                </a:ext>
              </a:extLst>
            </p:cNvPr>
            <p:cNvSpPr txBox="1">
              <a:spLocks/>
            </p:cNvSpPr>
            <p:nvPr/>
          </p:nvSpPr>
          <p:spPr>
            <a:xfrm rot="7513047">
              <a:off x="2777245" y="1795645"/>
              <a:ext cx="1872208" cy="2922516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>
                  <a:gd name="adj" fmla="val 12843619"/>
                </a:avLst>
              </a:prstTxWarp>
              <a:spAutoFit/>
            </a:bodyPr>
            <a:lstStyle/>
            <a:p>
              <a:pPr algn="ctr"/>
              <a:r>
                <a:rPr lang="ru-RU" sz="1600" dirty="0"/>
                <a:t>Изучаем </a:t>
              </a:r>
            </a:p>
            <a:p>
              <a:pPr algn="ctr"/>
              <a:r>
                <a:rPr lang="ru-RU" sz="1600" dirty="0"/>
                <a:t>природу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xmlns="" id="{02E1FCB5-4A0C-6948-AEAE-EAB6CC6B807E}"/>
                </a:ext>
              </a:extLst>
            </p:cNvPr>
            <p:cNvSpPr txBox="1">
              <a:spLocks/>
            </p:cNvSpPr>
            <p:nvPr/>
          </p:nvSpPr>
          <p:spPr>
            <a:xfrm rot="13300078">
              <a:off x="3868332" y="1594903"/>
              <a:ext cx="1872208" cy="2922516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>
                  <a:gd name="adj" fmla="val 12843619"/>
                </a:avLst>
              </a:prstTxWarp>
              <a:spAutoFit/>
            </a:bodyPr>
            <a:lstStyle/>
            <a:p>
              <a:pPr algn="ctr"/>
              <a:r>
                <a:rPr lang="ru-RU" sz="1600" dirty="0"/>
                <a:t>Природа и </a:t>
              </a:r>
            </a:p>
            <a:p>
              <a:pPr algn="ctr"/>
              <a:r>
                <a:rPr lang="ru-RU" sz="1600" dirty="0"/>
                <a:t>творчество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xmlns="" id="{AB0BBFC7-E17F-764C-9474-518F9A362C78}"/>
                </a:ext>
              </a:extLst>
            </p:cNvPr>
            <p:cNvSpPr txBox="1">
              <a:spLocks/>
            </p:cNvSpPr>
            <p:nvPr/>
          </p:nvSpPr>
          <p:spPr>
            <a:xfrm rot="2678670">
              <a:off x="2884591" y="2728702"/>
              <a:ext cx="1872208" cy="2922516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>
                  <a:gd name="adj" fmla="val 12843619"/>
                </a:avLst>
              </a:prstTxWarp>
              <a:spAutoFit/>
            </a:bodyPr>
            <a:lstStyle/>
            <a:p>
              <a:pPr algn="ctr"/>
              <a:r>
                <a:rPr lang="ru-RU" sz="1400" dirty="0"/>
                <a:t>Особенное детство</a:t>
              </a:r>
            </a:p>
            <a:p>
              <a:pPr algn="ctr"/>
              <a:r>
                <a:rPr lang="ru-RU" sz="1400" dirty="0"/>
                <a:t>Развитие в</a:t>
              </a:r>
            </a:p>
            <a:p>
              <a:pPr algn="ctr"/>
              <a:r>
                <a:rPr lang="ru-RU" sz="1400" dirty="0"/>
                <a:t>природе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xmlns="" id="{B8D527E7-1E1A-C54F-AA70-0F0D94EAE2D3}"/>
                </a:ext>
              </a:extLst>
            </p:cNvPr>
            <p:cNvSpPr txBox="1">
              <a:spLocks/>
            </p:cNvSpPr>
            <p:nvPr/>
          </p:nvSpPr>
          <p:spPr>
            <a:xfrm rot="2644902">
              <a:off x="1924062" y="1362774"/>
              <a:ext cx="4730831" cy="4857931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>
                  <a:gd name="adj" fmla="val 10833889"/>
                </a:avLst>
              </a:prstTxWarp>
              <a:spAutoFit/>
            </a:bodyPr>
            <a:lstStyle/>
            <a:p>
              <a:pPr algn="ctr"/>
              <a:r>
                <a:rPr lang="ru-RU" sz="1600" dirty="0"/>
                <a:t>Городская образовательная система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xmlns="" id="{4D3ADECE-9E76-A546-8847-44E4A766F7AC}"/>
                </a:ext>
              </a:extLst>
            </p:cNvPr>
            <p:cNvSpPr txBox="1">
              <a:spLocks/>
            </p:cNvSpPr>
            <p:nvPr/>
          </p:nvSpPr>
          <p:spPr>
            <a:xfrm rot="18906238">
              <a:off x="2206584" y="1279393"/>
              <a:ext cx="4730831" cy="5024691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>
                  <a:gd name="adj" fmla="val 10833889"/>
                </a:avLst>
              </a:prstTxWarp>
              <a:spAutoFit/>
            </a:bodyPr>
            <a:lstStyle/>
            <a:p>
              <a:pPr algn="ctr"/>
              <a:r>
                <a:rPr lang="ru-RU" sz="1400" dirty="0"/>
                <a:t>Промышленные предприятия города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xmlns="" id="{2E08E99D-181E-824B-B29E-DCADE737EAEF}"/>
                </a:ext>
              </a:extLst>
            </p:cNvPr>
            <p:cNvSpPr txBox="1">
              <a:spLocks/>
            </p:cNvSpPr>
            <p:nvPr/>
          </p:nvSpPr>
          <p:spPr>
            <a:xfrm rot="13346560">
              <a:off x="2198707" y="895356"/>
              <a:ext cx="4730831" cy="5024691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>
                  <a:gd name="adj" fmla="val 10833889"/>
                </a:avLst>
              </a:prstTxWarp>
              <a:spAutoFit/>
            </a:bodyPr>
            <a:lstStyle/>
            <a:p>
              <a:pPr algn="ctr"/>
              <a:r>
                <a:rPr lang="ru-RU" dirty="0"/>
                <a:t>Общественные организации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xmlns="" id="{10B4FF32-CD0A-6A43-BF66-A0A0837EDC02}"/>
                </a:ext>
              </a:extLst>
            </p:cNvPr>
            <p:cNvSpPr txBox="1">
              <a:spLocks/>
            </p:cNvSpPr>
            <p:nvPr/>
          </p:nvSpPr>
          <p:spPr>
            <a:xfrm rot="8148170">
              <a:off x="1865743" y="895273"/>
              <a:ext cx="4730831" cy="5024691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>
                  <a:gd name="adj" fmla="val 10833889"/>
                </a:avLst>
              </a:prstTxWarp>
              <a:spAutoFit/>
            </a:bodyPr>
            <a:lstStyle/>
            <a:p>
              <a:pPr algn="ctr"/>
              <a:r>
                <a:rPr lang="ru-RU" sz="1600" dirty="0"/>
                <a:t>Культурное пространство города</a:t>
              </a:r>
            </a:p>
          </p:txBody>
        </p:sp>
        <p:sp>
          <p:nvSpPr>
            <p:cNvPr id="5" name="Кольцо 4">
              <a:extLst>
                <a:ext uri="{FF2B5EF4-FFF2-40B4-BE49-F238E27FC236}">
                  <a16:creationId xmlns:a16="http://schemas.microsoft.com/office/drawing/2014/main" xmlns="" id="{61869F6B-0082-5546-ADB0-68455A4D4D19}"/>
                </a:ext>
              </a:extLst>
            </p:cNvPr>
            <p:cNvSpPr/>
            <p:nvPr/>
          </p:nvSpPr>
          <p:spPr>
            <a:xfrm>
              <a:off x="2332139" y="1549179"/>
              <a:ext cx="4119682" cy="4119682"/>
            </a:xfrm>
            <a:prstGeom prst="donut">
              <a:avLst>
                <a:gd name="adj" fmla="val 9872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cxnSp>
          <p:nvCxnSpPr>
            <p:cNvPr id="9" name="Прямая соединительная линия 8">
              <a:extLst>
                <a:ext uri="{FF2B5EF4-FFF2-40B4-BE49-F238E27FC236}">
                  <a16:creationId xmlns:a16="http://schemas.microsoft.com/office/drawing/2014/main" xmlns="" id="{BE5B9197-A6C5-E747-A118-E0FD2F38263F}"/>
                </a:ext>
              </a:extLst>
            </p:cNvPr>
            <p:cNvCxnSpPr>
              <a:stCxn id="3" idx="2"/>
            </p:cNvCxnSpPr>
            <p:nvPr/>
          </p:nvCxnSpPr>
          <p:spPr>
            <a:xfrm flipV="1">
              <a:off x="3203848" y="3607266"/>
              <a:ext cx="680255" cy="175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Прямая соединительная линия 9">
              <a:extLst>
                <a:ext uri="{FF2B5EF4-FFF2-40B4-BE49-F238E27FC236}">
                  <a16:creationId xmlns:a16="http://schemas.microsoft.com/office/drawing/2014/main" xmlns="" id="{D35F44B8-AADF-B24A-B62C-11E7A1D10A04}"/>
                </a:ext>
              </a:extLst>
            </p:cNvPr>
            <p:cNvCxnSpPr/>
            <p:nvPr/>
          </p:nvCxnSpPr>
          <p:spPr>
            <a:xfrm flipV="1">
              <a:off x="4923591" y="3590488"/>
              <a:ext cx="680255" cy="1754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>
              <a:extLst>
                <a:ext uri="{FF2B5EF4-FFF2-40B4-BE49-F238E27FC236}">
                  <a16:creationId xmlns:a16="http://schemas.microsoft.com/office/drawing/2014/main" xmlns="" id="{866E65F8-74ED-1342-B3D4-693608541B22}"/>
                </a:ext>
              </a:extLst>
            </p:cNvPr>
            <p:cNvCxnSpPr>
              <a:stCxn id="3" idx="0"/>
            </p:cNvCxnSpPr>
            <p:nvPr/>
          </p:nvCxnSpPr>
          <p:spPr>
            <a:xfrm>
              <a:off x="4391980" y="2420888"/>
              <a:ext cx="0" cy="64807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>
              <a:extLst>
                <a:ext uri="{FF2B5EF4-FFF2-40B4-BE49-F238E27FC236}">
                  <a16:creationId xmlns:a16="http://schemas.microsoft.com/office/drawing/2014/main" xmlns="" id="{B7D121C8-1AF9-6C4C-9D2D-6FEFCFCA8683}"/>
                </a:ext>
              </a:extLst>
            </p:cNvPr>
            <p:cNvCxnSpPr/>
            <p:nvPr/>
          </p:nvCxnSpPr>
          <p:spPr>
            <a:xfrm>
              <a:off x="4400369" y="4149020"/>
              <a:ext cx="0" cy="64807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>
              <a:extLst>
                <a:ext uri="{FF2B5EF4-FFF2-40B4-BE49-F238E27FC236}">
                  <a16:creationId xmlns:a16="http://schemas.microsoft.com/office/drawing/2014/main" xmlns="" id="{A3F35A10-8D91-EC45-AABA-B0E5699EABEB}"/>
                </a:ext>
              </a:extLst>
            </p:cNvPr>
            <p:cNvCxnSpPr>
              <a:cxnSpLocks/>
              <a:stCxn id="7" idx="2"/>
            </p:cNvCxnSpPr>
            <p:nvPr/>
          </p:nvCxnSpPr>
          <p:spPr>
            <a:xfrm>
              <a:off x="1979712" y="3609020"/>
              <a:ext cx="763488" cy="605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>
              <a:extLst>
                <a:ext uri="{FF2B5EF4-FFF2-40B4-BE49-F238E27FC236}">
                  <a16:creationId xmlns:a16="http://schemas.microsoft.com/office/drawing/2014/main" xmlns="" id="{F3F2C08C-A49C-7F4F-A1F9-7D9BEF3A14B9}"/>
                </a:ext>
              </a:extLst>
            </p:cNvPr>
            <p:cNvCxnSpPr>
              <a:cxnSpLocks/>
              <a:endCxn id="7" idx="6"/>
            </p:cNvCxnSpPr>
            <p:nvPr/>
          </p:nvCxnSpPr>
          <p:spPr>
            <a:xfrm>
              <a:off x="6063312" y="3609020"/>
              <a:ext cx="740936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>
              <a:extLst>
                <a:ext uri="{FF2B5EF4-FFF2-40B4-BE49-F238E27FC236}">
                  <a16:creationId xmlns:a16="http://schemas.microsoft.com/office/drawing/2014/main" xmlns="" id="{5044C82F-341C-CF45-8348-18A63261F7B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377747" y="1209720"/>
              <a:ext cx="3353" cy="3521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>
              <a:extLst>
                <a:ext uri="{FF2B5EF4-FFF2-40B4-BE49-F238E27FC236}">
                  <a16:creationId xmlns:a16="http://schemas.microsoft.com/office/drawing/2014/main" xmlns="" id="{A9EC4124-24D3-E043-BB2C-5734EB32268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367915" y="5653901"/>
              <a:ext cx="3353" cy="352117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xmlns="" id="{77E5F55E-642F-5B4A-841B-E6E9EA6C2336}"/>
                </a:ext>
              </a:extLst>
            </p:cNvPr>
            <p:cNvSpPr txBox="1">
              <a:spLocks/>
            </p:cNvSpPr>
            <p:nvPr/>
          </p:nvSpPr>
          <p:spPr>
            <a:xfrm rot="10800000">
              <a:off x="2515515" y="1673426"/>
              <a:ext cx="3731172" cy="3831415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>
                  <a:gd name="adj" fmla="val 10833889"/>
                </a:avLst>
              </a:prstTxWarp>
              <a:spAutoFit/>
            </a:bodyPr>
            <a:lstStyle/>
            <a:p>
              <a:pPr algn="ctr"/>
              <a:r>
                <a:rPr lang="ru-RU" sz="2000" dirty="0"/>
                <a:t>Музейное пространство</a:t>
              </a:r>
            </a:p>
          </p:txBody>
        </p:sp>
        <p:pic>
          <p:nvPicPr>
            <p:cNvPr id="39" name="Рисунок 38">
              <a:extLst>
                <a:ext uri="{FF2B5EF4-FFF2-40B4-BE49-F238E27FC236}">
                  <a16:creationId xmlns:a16="http://schemas.microsoft.com/office/drawing/2014/main" xmlns="" id="{09E42E76-A694-F040-9EA4-03FF04470E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3874303" y="3107234"/>
              <a:ext cx="1048456" cy="1038658"/>
            </a:xfrm>
            <a:prstGeom prst="ellipse">
              <a:avLst/>
            </a:prstGeom>
            <a:ln w="63500" cap="rnd">
              <a:solidFill>
                <a:srgbClr val="333333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63F34FF4-57C5-C149-8E0E-C1FAB07F775A}"/>
                </a:ext>
              </a:extLst>
            </p:cNvPr>
            <p:cNvSpPr txBox="1">
              <a:spLocks/>
            </p:cNvSpPr>
            <p:nvPr/>
          </p:nvSpPr>
          <p:spPr>
            <a:xfrm>
              <a:off x="2537669" y="1780399"/>
              <a:ext cx="3731172" cy="3831415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>
                  <a:gd name="adj" fmla="val 10833889"/>
                </a:avLst>
              </a:prstTxWarp>
              <a:spAutoFit/>
            </a:bodyPr>
            <a:lstStyle/>
            <a:p>
              <a:pPr algn="ctr"/>
              <a:r>
                <a:rPr lang="ru-RU" sz="1600" dirty="0"/>
                <a:t>Природно-образовательное пространство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91FF9221-4AA9-2348-9888-4564FB14E201}"/>
                </a:ext>
              </a:extLst>
            </p:cNvPr>
            <p:cNvSpPr txBox="1">
              <a:spLocks/>
            </p:cNvSpPr>
            <p:nvPr/>
          </p:nvSpPr>
          <p:spPr>
            <a:xfrm>
              <a:off x="2937441" y="2182156"/>
              <a:ext cx="2898414" cy="2816664"/>
            </a:xfrm>
            <a:prstGeom prst="rect">
              <a:avLst/>
            </a:prstGeom>
            <a:noFill/>
          </p:spPr>
          <p:txBody>
            <a:bodyPr wrap="square" rtlCol="0">
              <a:prstTxWarp prst="textArchUp">
                <a:avLst>
                  <a:gd name="adj" fmla="val 6058773"/>
                </a:avLst>
              </a:prstTxWarp>
              <a:spAutoFit/>
            </a:bodyPr>
            <a:lstStyle/>
            <a:p>
              <a:pPr algn="ctr"/>
              <a:r>
                <a:rPr lang="ru-RU" sz="1600" dirty="0"/>
                <a:t>Программно-методическое сопровождение             Психолого-педагогическое сопровождение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>
                <a:solidFill>
                  <a:srgbClr val="C00000"/>
                </a:solidFill>
              </a:rPr>
              <a:t>КОНКУРС МЕТОДИЧЕСКИХ МАТЕРИАЛОВ </a:t>
            </a:r>
            <a:br>
              <a:rPr lang="ru-RU" sz="3100" b="1" dirty="0">
                <a:solidFill>
                  <a:srgbClr val="C00000"/>
                </a:solidFill>
              </a:rPr>
            </a:br>
            <a:r>
              <a:rPr lang="ru-RU" sz="2700" b="1" dirty="0">
                <a:solidFill>
                  <a:srgbClr val="C00000"/>
                </a:solidFill>
              </a:rPr>
              <a:t>по формированию экологической компетентности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="" xmlns:a16="http://schemas.microsoft.com/office/drawing/2014/main" id="{C372727B-360B-60F8-B591-77EB356F34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828799"/>
          </a:xfrm>
        </p:spPr>
        <p:txBody>
          <a:bodyPr/>
          <a:lstStyle/>
          <a:p>
            <a:r>
              <a:rPr lang="ru-RU" sz="2800" dirty="0"/>
              <a:t>Проведен с 1 по 17 декабря</a:t>
            </a:r>
          </a:p>
          <a:p>
            <a:r>
              <a:rPr lang="ru-RU" sz="2800" dirty="0"/>
              <a:t>Представлено 19 методических разработок</a:t>
            </a:r>
          </a:p>
          <a:p>
            <a:endParaRPr lang="ru-RU" dirty="0"/>
          </a:p>
        </p:txBody>
      </p:sp>
      <p:pic>
        <p:nvPicPr>
          <p:cNvPr id="2050" name="Picture 2">
            <a:extLst>
              <a:ext uri="{FF2B5EF4-FFF2-40B4-BE49-F238E27FC236}">
                <a16:creationId xmlns="" xmlns:a16="http://schemas.microsoft.com/office/drawing/2014/main" id="{DE383F60-843E-366E-EDCD-B5DCADAD70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560" t="12200" r="2519" b="4851"/>
          <a:stretch/>
        </p:blipFill>
        <p:spPr bwMode="auto">
          <a:xfrm>
            <a:off x="4500562" y="3071810"/>
            <a:ext cx="3435293" cy="30154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ребенок, человек, маленький, в позе&#10;&#10;Автоматически созданное описание">
            <a:extLst>
              <a:ext uri="{FF2B5EF4-FFF2-40B4-BE49-F238E27FC236}">
                <a16:creationId xmlns="" xmlns:a16="http://schemas.microsoft.com/office/drawing/2014/main" id="{08586E8E-6D63-F8B4-3E99-99F8598A6F3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5000" r="12988" b="9051"/>
          <a:stretch/>
        </p:blipFill>
        <p:spPr>
          <a:xfrm>
            <a:off x="669536" y="1428750"/>
            <a:ext cx="3270677" cy="2720330"/>
          </a:xfrm>
          <a:prstGeom prst="rect">
            <a:avLst/>
          </a:prstGeom>
        </p:spPr>
      </p:pic>
      <p:pic>
        <p:nvPicPr>
          <p:cNvPr id="7" name="Рисунок 6" descr="Изображение выглядит как внутренний, человек, потолок, комната&#10;&#10;Автоматически созданное описание">
            <a:extLst>
              <a:ext uri="{FF2B5EF4-FFF2-40B4-BE49-F238E27FC236}">
                <a16:creationId xmlns="" xmlns:a16="http://schemas.microsoft.com/office/drawing/2014/main" id="{21EAFE75-16C1-95E4-9E58-9D328BACE3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4801" r="15001"/>
          <a:stretch/>
        </p:blipFill>
        <p:spPr>
          <a:xfrm>
            <a:off x="5203789" y="1417638"/>
            <a:ext cx="3160744" cy="3728442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rgbClr val="C00000"/>
                </a:solidFill>
              </a:rPr>
              <a:t>ПРОВЕДЕНИЕ ОТКРЫТЫХ ЗАНЯТИЙ </a:t>
            </a:r>
            <a:br>
              <a:rPr lang="ru-RU" sz="3600" b="1" dirty="0">
                <a:solidFill>
                  <a:srgbClr val="C00000"/>
                </a:solidFill>
              </a:rPr>
            </a:br>
            <a:r>
              <a:rPr lang="ru-RU" sz="2700" dirty="0">
                <a:solidFill>
                  <a:srgbClr val="C00000"/>
                </a:solidFill>
              </a:rPr>
              <a:t>по формированию экологический компетентности 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idx="4294967295"/>
          </p:nvPr>
        </p:nvSpPr>
        <p:spPr>
          <a:xfrm>
            <a:off x="4414838" y="1428750"/>
            <a:ext cx="4729162" cy="5072063"/>
          </a:xfrm>
        </p:spPr>
        <p:txBody>
          <a:bodyPr>
            <a:noAutofit/>
          </a:bodyPr>
          <a:lstStyle/>
          <a:p>
            <a:endParaRPr lang="ru-RU" sz="2000" dirty="0"/>
          </a:p>
          <a:p>
            <a:endParaRPr lang="ru-RU" sz="2000" dirty="0"/>
          </a:p>
        </p:txBody>
      </p:sp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1B660A65-F935-B899-421B-2EF4B31AB4E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3909" r="1963"/>
          <a:stretch/>
        </p:blipFill>
        <p:spPr>
          <a:xfrm>
            <a:off x="2337151" y="3851891"/>
            <a:ext cx="3528392" cy="25883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человек, сидит, пол, внутренний&#10;&#10;Автоматически созданное описание">
            <a:extLst>
              <a:ext uri="{FF2B5EF4-FFF2-40B4-BE49-F238E27FC236}">
                <a16:creationId xmlns="" xmlns:a16="http://schemas.microsoft.com/office/drawing/2014/main" id="{84BFD574-1D67-948A-B01D-8CF57FDDC01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775"/>
          <a:stretch/>
        </p:blipFill>
        <p:spPr>
          <a:xfrm>
            <a:off x="465307" y="1556793"/>
            <a:ext cx="3674645" cy="2810070"/>
          </a:xfrm>
          <a:prstGeom prst="rect">
            <a:avLst/>
          </a:prstGeom>
        </p:spPr>
      </p:pic>
      <p:pic>
        <p:nvPicPr>
          <p:cNvPr id="6" name="Рисунок 5" descr="Изображение выглядит как человек, внутренний, окно, люди&#10;&#10;Автоматически созданное описание">
            <a:extLst>
              <a:ext uri="{FF2B5EF4-FFF2-40B4-BE49-F238E27FC236}">
                <a16:creationId xmlns="" xmlns:a16="http://schemas.microsoft.com/office/drawing/2014/main" id="{45E29B0C-9F3A-3DCE-B830-52405B82E35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413" t="15024" r="7476"/>
          <a:stretch/>
        </p:blipFill>
        <p:spPr>
          <a:xfrm>
            <a:off x="4407492" y="1574672"/>
            <a:ext cx="4271201" cy="281416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КАРТОТЕКА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sz="3100" b="1" dirty="0">
                <a:solidFill>
                  <a:srgbClr val="C00000"/>
                </a:solidFill>
              </a:rPr>
              <a:t>тем для исследовательских работ</a:t>
            </a:r>
          </a:p>
        </p:txBody>
      </p:sp>
      <p:pic>
        <p:nvPicPr>
          <p:cNvPr id="8" name="Рисунок 7" descr="Изображение выглядит как человек, внутренний, группа, окно&#10;&#10;Автоматически созданное описание">
            <a:extLst>
              <a:ext uri="{FF2B5EF4-FFF2-40B4-BE49-F238E27FC236}">
                <a16:creationId xmlns="" xmlns:a16="http://schemas.microsoft.com/office/drawing/2014/main" id="{1E28C98E-CC84-88AE-00BC-B6945D0F300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200" t="11484" r="13776" b="7253"/>
          <a:stretch/>
        </p:blipFill>
        <p:spPr>
          <a:xfrm>
            <a:off x="1871368" y="3581362"/>
            <a:ext cx="4537168" cy="28445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</a:rPr>
              <a:t>ПРОГРАММА ВЫСТУПЛЕНИЙ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428992" y="1600200"/>
            <a:ext cx="5257808" cy="4525963"/>
          </a:xfrm>
        </p:spPr>
        <p:txBody>
          <a:bodyPr>
            <a:normAutofit fontScale="77500" lnSpcReduction="20000"/>
          </a:bodyPr>
          <a:lstStyle/>
          <a:p>
            <a:r>
              <a:rPr lang="ru-RU" dirty="0" smtClean="0"/>
              <a:t>Алексеева Н.Т., педагог ДО. «Педагогический </a:t>
            </a:r>
            <a:r>
              <a:rPr lang="ru-RU" dirty="0"/>
              <a:t>проект «Знакомимся с природой»</a:t>
            </a:r>
          </a:p>
          <a:p>
            <a:r>
              <a:rPr lang="ru-RU" dirty="0" err="1" smtClean="0"/>
              <a:t>Потихонина</a:t>
            </a:r>
            <a:r>
              <a:rPr lang="ru-RU" dirty="0" smtClean="0"/>
              <a:t> Е.П., педагог ДО. «Педагогический </a:t>
            </a:r>
            <a:r>
              <a:rPr lang="ru-RU" dirty="0"/>
              <a:t>проект «Лекарственные растения Музея под открытым небом</a:t>
            </a:r>
            <a:r>
              <a:rPr lang="ru-RU" dirty="0" smtClean="0"/>
              <a:t>»</a:t>
            </a:r>
          </a:p>
          <a:p>
            <a:r>
              <a:rPr lang="ru-RU" dirty="0" smtClean="0"/>
              <a:t>Калинина Н.А. педагог-психолог. «Развитие экологической компетентности учащихся посредством включения их в проектно-исследовательскую, творческую и волонтерскую деятельность»</a:t>
            </a:r>
          </a:p>
        </p:txBody>
      </p:sp>
      <p:pic>
        <p:nvPicPr>
          <p:cNvPr id="5" name="Рисунок 4" descr="C:\Documents and Settings\Admin\Рабочий стол\Парапанова Л.Ю\Фото\IMG_6110.jpeg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282" y="1714488"/>
            <a:ext cx="3143272" cy="40005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пол, внутренний, человек, стена&#10;&#10;Автоматически созданное описание">
            <a:extLst>
              <a:ext uri="{FF2B5EF4-FFF2-40B4-BE49-F238E27FC236}">
                <a16:creationId xmlns="" xmlns:a16="http://schemas.microsoft.com/office/drawing/2014/main" id="{A571A10D-9359-2958-5505-0DAEA56AF2E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968" b="1262"/>
          <a:stretch/>
        </p:blipFill>
        <p:spPr>
          <a:xfrm>
            <a:off x="457200" y="1600200"/>
            <a:ext cx="8229600" cy="4525963"/>
          </a:xfrm>
          <a:prstGeom prst="rect">
            <a:avLst/>
          </a:prstGeom>
          <a:noFill/>
        </p:spPr>
      </p:pic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DA81ADC2-73BE-FA2B-8590-B8BA8899A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ru-RU" sz="3700" b="1" dirty="0">
                <a:solidFill>
                  <a:srgbClr val="C00000"/>
                </a:solidFill>
              </a:rPr>
              <a:t>СПАСИБО ЗА ВНИМАНИЕ</a:t>
            </a:r>
            <a:br>
              <a:rPr lang="ru-RU" sz="3700" b="1" dirty="0">
                <a:solidFill>
                  <a:srgbClr val="C00000"/>
                </a:solidFill>
              </a:rPr>
            </a:br>
            <a:r>
              <a:rPr lang="ru-RU" sz="3700" b="1" dirty="0">
                <a:solidFill>
                  <a:srgbClr val="C00000"/>
                </a:solidFill>
              </a:rPr>
              <a:t>работаем дальше!</a:t>
            </a:r>
          </a:p>
        </p:txBody>
      </p:sp>
    </p:spTree>
    <p:extLst>
      <p:ext uri="{BB962C8B-B14F-4D97-AF65-F5344CB8AC3E}">
        <p14:creationId xmlns="" xmlns:p14="http://schemas.microsoft.com/office/powerpoint/2010/main" val="387407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3175</TotalTime>
  <Words>294</Words>
  <Application>Microsoft Macintosh PowerPoint</Application>
  <PresentationFormat>Экран (4:3)</PresentationFormat>
  <Paragraphs>65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Формирование экологической компетентности учащихся через организацию различных видов деятельности</vt:lpstr>
      <vt:lpstr>ЭКОЛОГИЧЕСКАЯ КОМПЕТЕНТНОСТЬ</vt:lpstr>
      <vt:lpstr>ФОРМЫ И МЕТОДЫ РАБОТЫ  для формирования экологической компетенции</vt:lpstr>
      <vt:lpstr>ЭКОЛОГИЧЕСКАЯ КОМПЕТЕНТНОСТЬ И ВЕДУЩАЯ ДЕЯТЕЛЬНОСТЬ ОБУЧАЮЩИХСЯ</vt:lpstr>
      <vt:lpstr>ФОРМИРОВАНИЕ ЭКОЛОГИЧЕСКОЙ КОМПЕТЕНТНОСТИ</vt:lpstr>
      <vt:lpstr>Обучающий семинар «Технология разработки и реализации педагогического проекта»</vt:lpstr>
      <vt:lpstr>«ПЕРВЫЕ ШАГИ»</vt:lpstr>
      <vt:lpstr>ПРЕДСТАВЛЕНИЕ ОПЫТА РАБОТЫ</vt:lpstr>
      <vt:lpstr>ИННОВАЦИОННЫЙ ПРОЕКТ  «ПРИРОДНО-ОБРАЗОВАТЕЛЬНОЕ ПРОСТРАНСТВО  «САД ПЯТИ ЧУВСТВ»</vt:lpstr>
      <vt:lpstr>КОНКУРС МЕТОДИЧЕСКИХ МАТЕРИАЛОВ  по формированию экологической компетентности</vt:lpstr>
      <vt:lpstr>ПРОВЕДЕНИЕ ОТКРЫТЫХ ЗАНЯТИЙ  по формированию экологический компетентности </vt:lpstr>
      <vt:lpstr>КАРТОТЕКА тем для исследовательских работ</vt:lpstr>
      <vt:lpstr>ПРОГРАММА ВЫСТУПЛЕНИЙ</vt:lpstr>
      <vt:lpstr>СПАСИБО ЗА ВНИМАНИЕ работаем дальше!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Ирина</dc:creator>
  <cp:lastModifiedBy>Admin</cp:lastModifiedBy>
  <cp:revision>271</cp:revision>
  <dcterms:created xsi:type="dcterms:W3CDTF">2021-10-12T05:56:41Z</dcterms:created>
  <dcterms:modified xsi:type="dcterms:W3CDTF">2022-05-23T11:32:11Z</dcterms:modified>
</cp:coreProperties>
</file>