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5" r:id="rId3"/>
    <p:sldId id="262" r:id="rId4"/>
    <p:sldId id="284" r:id="rId5"/>
    <p:sldId id="267" r:id="rId6"/>
    <p:sldId id="260" r:id="rId7"/>
    <p:sldId id="268" r:id="rId8"/>
    <p:sldId id="283" r:id="rId9"/>
    <p:sldId id="270" r:id="rId10"/>
    <p:sldId id="271" r:id="rId11"/>
    <p:sldId id="274" r:id="rId12"/>
    <p:sldId id="272" r:id="rId13"/>
    <p:sldId id="286" r:id="rId14"/>
    <p:sldId id="275" r:id="rId15"/>
    <p:sldId id="277" r:id="rId16"/>
    <p:sldId id="278" r:id="rId17"/>
    <p:sldId id="273" r:id="rId18"/>
    <p:sldId id="276" r:id="rId19"/>
    <p:sldId id="269" r:id="rId20"/>
    <p:sldId id="287" r:id="rId21"/>
    <p:sldId id="282" r:id="rId22"/>
  </p:sldIdLst>
  <p:sldSz cx="9144000" cy="5143500" type="screen16x9"/>
  <p:notesSz cx="6858000" cy="9144000"/>
  <p:custDataLst>
    <p:tags r:id="rId24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99"/>
    <a:srgbClr val="3399FF"/>
    <a:srgbClr val="04374A"/>
    <a:srgbClr val="E5907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84604" autoAdjust="0"/>
  </p:normalViewPr>
  <p:slideViewPr>
    <p:cSldViewPr>
      <p:cViewPr varScale="1">
        <p:scale>
          <a:sx n="90" d="100"/>
          <a:sy n="90" d="100"/>
        </p:scale>
        <p:origin x="-816" y="-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/>
              <a:t>Оригинальные шаблоны для презентаций: </a:t>
            </a:r>
            <a:r>
              <a:rPr lang="ru-RU" sz="1200" dirty="0">
                <a:hlinkClick r:id="rId3"/>
              </a:rPr>
              <a:t>https://presentation-creation.ru/powerpoint-templates.html</a:t>
            </a:r>
            <a:r>
              <a:rPr lang="en-US" sz="1200" dirty="0"/>
              <a:t> </a:t>
            </a:r>
            <a:endParaRPr lang="ru-RU" sz="1200" dirty="0"/>
          </a:p>
          <a:p>
            <a:r>
              <a:rPr lang="ru-RU" sz="120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11960" y="3327834"/>
            <a:ext cx="5076056" cy="1296144"/>
          </a:xfrm>
        </p:spPr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179512" y="1599642"/>
            <a:ext cx="8712968" cy="3240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12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195736" y="200973"/>
            <a:ext cx="6624736" cy="10206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=""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499536"/>
            <a:ext cx="4248472" cy="3394472"/>
          </a:xfrm>
        </p:spPr>
        <p:txBody>
          <a:bodyPr/>
          <a:lstStyle>
            <a:lvl1pPr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6016" y="1499536"/>
            <a:ext cx="4248472" cy="3394472"/>
          </a:xfrm>
        </p:spPr>
        <p:txBody>
          <a:bodyPr/>
          <a:lstStyle>
            <a:lvl1pPr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385216"/>
            <a:ext cx="3008313" cy="691109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437625"/>
            <a:ext cx="5111750" cy="3265010"/>
          </a:xfrm>
        </p:spPr>
        <p:txBody>
          <a:bodyPr/>
          <a:lstStyle>
            <a:lvl1pPr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2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200973"/>
            <a:ext cx="6624736" cy="10206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599642"/>
            <a:ext cx="8712968" cy="3240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34391"/>
            <a:ext cx="757762" cy="5683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jpeg"/><Relationship Id="rId7" Type="http://schemas.openxmlformats.org/officeDocument/2006/relationships/image" Target="../media/image51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3643320"/>
            <a:ext cx="7858180" cy="1123534"/>
          </a:xfrm>
        </p:spPr>
        <p:txBody>
          <a:bodyPr>
            <a:noAutofit/>
          </a:bodyPr>
          <a:lstStyle/>
          <a:p>
            <a:r>
              <a:rPr lang="ru-RU" sz="3200" dirty="0"/>
              <a:t>«Педагогический проект </a:t>
            </a:r>
            <a:br>
              <a:rPr lang="ru-RU" sz="3200" dirty="0"/>
            </a:br>
            <a:r>
              <a:rPr lang="ru-RU" sz="3200" dirty="0"/>
              <a:t>«Знакомимся с природой»</a:t>
            </a:r>
            <a:endParaRPr lang="ru-RU" sz="3200" b="1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1785918" y="214296"/>
            <a:ext cx="4000528" cy="2714644"/>
            <a:chOff x="2000232" y="475468"/>
            <a:chExt cx="5714286" cy="4495238"/>
          </a:xfrm>
        </p:grpSpPr>
        <p:pic>
          <p:nvPicPr>
            <p:cNvPr id="4" name="Рисунок 3" descr="Рисунок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28992" y="2928940"/>
              <a:ext cx="2755164" cy="1267863"/>
            </a:xfrm>
            <a:prstGeom prst="rect">
              <a:avLst/>
            </a:prstGeom>
          </p:spPr>
        </p:pic>
        <p:pic>
          <p:nvPicPr>
            <p:cNvPr id="5" name="Рисунок 4" descr="1639189206_2-papik-pro-p-klipart-deti-3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00232" y="475468"/>
              <a:ext cx="5714286" cy="4495238"/>
            </a:xfrm>
            <a:prstGeom prst="rect">
              <a:avLst/>
            </a:prstGeom>
          </p:spPr>
        </p:pic>
      </p:grp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5286348" y="71420"/>
            <a:ext cx="38576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XII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НАУЧНО-ПРАКТИЧЕСКАЯ ПЕДАГОГИЧЕСКАЯ  КОНФЕРЕНЦИЯ МБУДО 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ЦЕНТР 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РАДУГА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Г. ВОЛГОДОНСКА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648221" y="1500180"/>
            <a:ext cx="5357850" cy="214314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000" dirty="0"/>
              <a:t>      «В лес пойдешь – кого-нибудь увидишь. А увидишь – узнать захочешь. Узнаешь – непременно полюбишь. А полюбишь – в обиду не дашь. Уж так человек устроен – что любит, то и защищает»</a:t>
            </a:r>
            <a:br>
              <a:rPr lang="ru-RU" sz="2000" dirty="0"/>
            </a:br>
            <a:r>
              <a:rPr lang="ru-RU" sz="2000" dirty="0"/>
              <a:t>                                                           А.Н. Сладков</a:t>
            </a:r>
          </a:p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857224" y="71420"/>
            <a:ext cx="1428760" cy="1071570"/>
            <a:chOff x="2000232" y="175785"/>
            <a:chExt cx="5714286" cy="4495238"/>
          </a:xfrm>
        </p:grpSpPr>
        <p:pic>
          <p:nvPicPr>
            <p:cNvPr id="5" name="Рисунок 4" descr="Рисунок3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8992" y="2928940"/>
              <a:ext cx="2755164" cy="1267863"/>
            </a:xfrm>
            <a:prstGeom prst="rect">
              <a:avLst/>
            </a:prstGeom>
          </p:spPr>
        </p:pic>
        <p:pic>
          <p:nvPicPr>
            <p:cNvPr id="6" name="Рисунок 5" descr="1639189206_2-papik-pro-p-klipart-deti-3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0232" y="175785"/>
              <a:ext cx="5714286" cy="4495238"/>
            </a:xfrm>
            <a:prstGeom prst="rect">
              <a:avLst/>
            </a:prstGeom>
          </p:spPr>
        </p:pic>
      </p:grpSp>
      <p:pic>
        <p:nvPicPr>
          <p:cNvPr id="1026" name="Picture 2" descr="Николай Сладков - фото, биография, личная жизнь, причина смерти, книги -  24СМИ">
            <a:extLst>
              <a:ext uri="{FF2B5EF4-FFF2-40B4-BE49-F238E27FC236}">
                <a16:creationId xmlns="" xmlns:a16="http://schemas.microsoft.com/office/drawing/2014/main" id="{17EA295C-30B2-4F88-AAA1-44E0854B9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29" y="54174"/>
            <a:ext cx="3505377" cy="46798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42844" y="71420"/>
            <a:ext cx="8858312" cy="17859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Скриншот 23-05-2022 1357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24" y="1928808"/>
            <a:ext cx="7658100" cy="2962275"/>
          </a:xfrm>
          <a:prstGeom prst="rect">
            <a:avLst/>
          </a:prstGeom>
        </p:spPr>
      </p:pic>
      <p:pic>
        <p:nvPicPr>
          <p:cNvPr id="4" name="Содержимое 3" descr="520_5208863_child_cartoon_learning_kid_learning_cartoon_png_clipart_w600_h373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4348" y="142858"/>
            <a:ext cx="2571768" cy="1598783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86182" y="285734"/>
            <a:ext cx="4929222" cy="1020627"/>
          </a:xfrm>
        </p:spPr>
        <p:txBody>
          <a:bodyPr>
            <a:noAutofit/>
          </a:bodyPr>
          <a:lstStyle/>
          <a:p>
            <a:r>
              <a:rPr lang="ru-RU" sz="2800" dirty="0"/>
              <a:t>Педагогический проект </a:t>
            </a:r>
            <a:br>
              <a:rPr lang="ru-RU" sz="2800" dirty="0"/>
            </a:br>
            <a:r>
              <a:rPr lang="ru-RU" sz="2800" dirty="0"/>
              <a:t>      «Знакомимся с природой»</a:t>
            </a:r>
          </a:p>
        </p:txBody>
      </p:sp>
    </p:spTree>
    <p:extLst>
      <p:ext uri="{BB962C8B-B14F-4D97-AF65-F5344CB8AC3E}">
        <p14:creationId xmlns=""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488" y="142859"/>
            <a:ext cx="6053232" cy="484676"/>
          </a:xfrm>
        </p:spPr>
        <p:txBody>
          <a:bodyPr>
            <a:noAutofit/>
          </a:bodyPr>
          <a:lstStyle/>
          <a:p>
            <a:r>
              <a:rPr lang="ru-RU" sz="2400" dirty="0"/>
              <a:t>Природно-образовательное пространство МБУДО «Центр «Радуга» г. Волгодонска»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0076EA93-EA52-4A91-B4B4-C4AA7C0945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464" y="771550"/>
            <a:ext cx="4265639" cy="26642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6E6199D-5F0E-4A0E-8A30-F321C35209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10" y="1707654"/>
            <a:ext cx="2304257" cy="172819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D1B53409-BF7C-42B0-96E2-9DD7F4723E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40" y="3435846"/>
            <a:ext cx="2304257" cy="165364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B43D2E5C-71FE-47A7-801E-82EDF5A7E3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103" y="1664262"/>
            <a:ext cx="2304258" cy="17022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25F82712-BB4C-4352-BDAF-87A12C67A2C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633" y="3361301"/>
            <a:ext cx="2304257" cy="172819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E407AB78-8975-4FB3-9602-7A09EB5D60D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466" y="3435846"/>
            <a:ext cx="2043299" cy="170765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680DFA68-5E78-4BD3-978B-B89A6F6173B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862" y="3409791"/>
            <a:ext cx="2156238" cy="17076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571618"/>
            <a:ext cx="8750206" cy="332956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dirty="0"/>
              <a:t>    формирование основ экологической культуры: расширение экологических знаний; развитие любознательности; развитие бережного отношения к природе через погружение обучающихся в природно-образовательное пространство «Сад пяти чувств», художественную, исследовательскую, игровую и др. деятельность.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  проекта: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857224" y="142858"/>
            <a:ext cx="1428760" cy="1071570"/>
            <a:chOff x="2000232" y="175785"/>
            <a:chExt cx="5714286" cy="4495238"/>
          </a:xfrm>
        </p:grpSpPr>
        <p:pic>
          <p:nvPicPr>
            <p:cNvPr id="6" name="Рисунок 5" descr="Рисунок3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8992" y="2928940"/>
              <a:ext cx="2755164" cy="1267863"/>
            </a:xfrm>
            <a:prstGeom prst="rect">
              <a:avLst/>
            </a:prstGeom>
          </p:spPr>
        </p:pic>
        <p:pic>
          <p:nvPicPr>
            <p:cNvPr id="7" name="Рисунок 6" descr="1639189206_2-papik-pro-p-klipart-deti-3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0232" y="175785"/>
              <a:ext cx="5714286" cy="449523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проекта: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928662" y="1599642"/>
            <a:ext cx="7572428" cy="3401000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  <a:p>
            <a:pPr>
              <a:buNone/>
            </a:pPr>
            <a:r>
              <a:rPr lang="ru-RU" sz="3700" b="1" i="1" dirty="0"/>
              <a:t>Образовательные:</a:t>
            </a:r>
            <a:endParaRPr lang="ru-RU" sz="3700" b="1" dirty="0"/>
          </a:p>
          <a:p>
            <a:pPr lvl="0"/>
            <a:r>
              <a:rPr lang="ru-RU" sz="3700" dirty="0"/>
              <a:t>научить первичным представлениям об объектах окружающего мира, о свойствах и отношениях объектов окружающего мира, о планете Земля как общем доме людей, об особенностях природы родного края;</a:t>
            </a:r>
            <a:endParaRPr lang="ru-RU" sz="3700" b="1" dirty="0"/>
          </a:p>
          <a:p>
            <a:pPr lvl="0"/>
            <a:r>
              <a:rPr lang="ru-RU" sz="3700" dirty="0"/>
              <a:t>учить устанавливать причинно-следственные связи в явлениях природы родного края, находить характерные признаки субъектов природы, углубляя представление воспитанников об окружающем мире;</a:t>
            </a:r>
            <a:endParaRPr lang="ru-RU" sz="3700" b="1" dirty="0"/>
          </a:p>
          <a:p>
            <a:pPr lvl="0"/>
            <a:r>
              <a:rPr lang="ru-RU" sz="3700" dirty="0"/>
              <a:t>формировать основы безопасного поведения в природе, позитивные установки к людям, занимающимся охраной природы труда и творчества.</a:t>
            </a:r>
            <a:endParaRPr lang="ru-RU" sz="3700" b="1" dirty="0"/>
          </a:p>
          <a:p>
            <a:pPr>
              <a:buNone/>
            </a:pPr>
            <a:r>
              <a:rPr lang="ru-RU" sz="3700" b="1" i="1" dirty="0"/>
              <a:t>Развивающие:</a:t>
            </a:r>
            <a:endParaRPr lang="ru-RU" sz="3700" b="1" dirty="0"/>
          </a:p>
          <a:p>
            <a:pPr lvl="0"/>
            <a:r>
              <a:rPr lang="ru-RU" sz="3700" dirty="0"/>
              <a:t>развить интересы детей, любознательность и познавательную мотивацию;</a:t>
            </a:r>
            <a:endParaRPr lang="ru-RU" sz="3700" b="1" dirty="0"/>
          </a:p>
          <a:p>
            <a:pPr lvl="0"/>
            <a:r>
              <a:rPr lang="ru-RU" sz="3700" dirty="0"/>
              <a:t>формировать познавательные действия, становление экологического сознания;</a:t>
            </a:r>
            <a:endParaRPr lang="ru-RU" sz="3700" b="1" dirty="0"/>
          </a:p>
          <a:p>
            <a:pPr lvl="0"/>
            <a:r>
              <a:rPr lang="ru-RU" sz="3700" dirty="0"/>
              <a:t>развивать предпосылки ценностно-смыслового восприятия и понимания мира природы, устойчивые потребности в сохранении и бережном отношении обучающихся к окружающей среде;</a:t>
            </a:r>
            <a:endParaRPr lang="ru-RU" sz="3700" b="1" dirty="0"/>
          </a:p>
          <a:p>
            <a:pPr lvl="0"/>
            <a:r>
              <a:rPr lang="ru-RU" sz="3700" dirty="0"/>
              <a:t>развивать интерес к экологическим профессиям.</a:t>
            </a:r>
          </a:p>
          <a:p>
            <a:pPr>
              <a:buNone/>
            </a:pPr>
            <a:r>
              <a:rPr lang="ru-RU" sz="3700" b="1" i="1" dirty="0"/>
              <a:t>Воспитательные:</a:t>
            </a:r>
            <a:endParaRPr lang="ru-RU" sz="3700" b="1" dirty="0"/>
          </a:p>
          <a:p>
            <a:pPr lvl="0"/>
            <a:r>
              <a:rPr lang="ru-RU" sz="3700" dirty="0"/>
              <a:t>воспитывать эстетического отношения к окружающему миру;</a:t>
            </a:r>
            <a:endParaRPr lang="ru-RU" sz="3700" b="1" dirty="0"/>
          </a:p>
          <a:p>
            <a:pPr lvl="0"/>
            <a:r>
              <a:rPr lang="ru-RU" sz="3700" dirty="0"/>
              <a:t>формировать самостоятельность, целенаправленность и </a:t>
            </a:r>
            <a:r>
              <a:rPr lang="ru-RU" sz="3700" dirty="0" err="1"/>
              <a:t>саморегуляцию</a:t>
            </a:r>
            <a:r>
              <a:rPr lang="ru-RU" sz="3700" dirty="0"/>
              <a:t> собственных действий; </a:t>
            </a:r>
            <a:endParaRPr lang="ru-RU" sz="3700" b="1" dirty="0"/>
          </a:p>
          <a:p>
            <a:pPr lvl="0"/>
            <a:r>
              <a:rPr lang="ru-RU" sz="3700" dirty="0"/>
              <a:t>формировать эмоциональную отзывчивость, сопереживание, готовности к совместной деятельности по сохранению окружающей среды.</a:t>
            </a:r>
            <a:endParaRPr lang="ru-RU" sz="3700" b="1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857224" y="-18"/>
            <a:ext cx="1428760" cy="1071570"/>
            <a:chOff x="2000232" y="175785"/>
            <a:chExt cx="5714286" cy="4495238"/>
          </a:xfrm>
        </p:grpSpPr>
        <p:pic>
          <p:nvPicPr>
            <p:cNvPr id="7" name="Рисунок 6" descr="Рисунок3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8992" y="2928940"/>
              <a:ext cx="2755164" cy="1267863"/>
            </a:xfrm>
            <a:prstGeom prst="rect">
              <a:avLst/>
            </a:prstGeom>
          </p:spPr>
        </p:pic>
        <p:pic>
          <p:nvPicPr>
            <p:cNvPr id="8" name="Рисунок 7" descr="1639189206_2-papik-pro-p-klipart-deti-3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0232" y="175785"/>
              <a:ext cx="5714286" cy="44952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7422" y="142858"/>
            <a:ext cx="6624736" cy="571504"/>
          </a:xfrm>
        </p:spPr>
        <p:txBody>
          <a:bodyPr>
            <a:noAutofit/>
          </a:bodyPr>
          <a:lstStyle/>
          <a:p>
            <a:r>
              <a:rPr lang="ru-RU" sz="2800" dirty="0"/>
              <a:t>План основных мероприятий проекта:</a:t>
            </a:r>
          </a:p>
        </p:txBody>
      </p:sp>
      <p:grpSp>
        <p:nvGrpSpPr>
          <p:cNvPr id="3" name="Группа 4"/>
          <p:cNvGrpSpPr/>
          <p:nvPr/>
        </p:nvGrpSpPr>
        <p:grpSpPr>
          <a:xfrm>
            <a:off x="857224" y="-18"/>
            <a:ext cx="1428760" cy="1071570"/>
            <a:chOff x="2000232" y="175785"/>
            <a:chExt cx="5714286" cy="4495238"/>
          </a:xfrm>
        </p:grpSpPr>
        <p:pic>
          <p:nvPicPr>
            <p:cNvPr id="7" name="Рисунок 6" descr="Рисунок3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8992" y="2928940"/>
              <a:ext cx="2755164" cy="1267863"/>
            </a:xfrm>
            <a:prstGeom prst="rect">
              <a:avLst/>
            </a:prstGeom>
          </p:spPr>
        </p:pic>
        <p:pic>
          <p:nvPicPr>
            <p:cNvPr id="8" name="Рисунок 7" descr="1639189206_2-papik-pro-p-klipart-deti-3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0232" y="175785"/>
              <a:ext cx="5714286" cy="4495238"/>
            </a:xfrm>
            <a:prstGeom prst="rect">
              <a:avLst/>
            </a:prstGeom>
          </p:spPr>
        </p:pic>
      </p:grpSp>
      <p:pic>
        <p:nvPicPr>
          <p:cNvPr id="11" name="Рисунок 10" descr="Скриншот 19-05-2022 14052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62" y="1928808"/>
            <a:ext cx="3500462" cy="28575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Рисунок 11" descr="Скриншот 19-05-2022 14064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314" y="857237"/>
            <a:ext cx="3429024" cy="41988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599642"/>
            <a:ext cx="8678768" cy="3240360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ru-RU" dirty="0"/>
              <a:t>наблюдение в природе;</a:t>
            </a:r>
          </a:p>
          <a:p>
            <a:pPr lvl="0"/>
            <a:r>
              <a:rPr lang="ru-RU" dirty="0"/>
              <a:t>опытно-экспериментальная деятельность;</a:t>
            </a:r>
          </a:p>
          <a:p>
            <a:pPr lvl="0"/>
            <a:r>
              <a:rPr lang="ru-RU" dirty="0"/>
              <a:t>экскурсии с использованием природно-образовательного пространства Центра;</a:t>
            </a:r>
          </a:p>
          <a:p>
            <a:pPr lvl="0"/>
            <a:r>
              <a:rPr lang="ru-RU" dirty="0"/>
              <a:t>творческие занятия;</a:t>
            </a:r>
          </a:p>
          <a:p>
            <a:pPr lvl="0"/>
            <a:r>
              <a:rPr lang="ru-RU" dirty="0"/>
              <a:t>проекты (коллективные и индивидуальные);</a:t>
            </a:r>
          </a:p>
          <a:p>
            <a:pPr lvl="0"/>
            <a:r>
              <a:rPr lang="ru-RU" dirty="0"/>
              <a:t>дидактические игры, игры на природе;</a:t>
            </a:r>
          </a:p>
          <a:p>
            <a:pPr lvl="0"/>
            <a:r>
              <a:rPr lang="ru-RU" dirty="0"/>
              <a:t>знакомство с произведениями художественной литературы, изобразительного искусства о природе;</a:t>
            </a:r>
          </a:p>
          <a:p>
            <a:pPr lvl="0"/>
            <a:r>
              <a:rPr lang="ru-RU" dirty="0"/>
              <a:t>участие в конкурсах, экологических акциях;</a:t>
            </a:r>
          </a:p>
          <a:p>
            <a:pPr lvl="0"/>
            <a:r>
              <a:rPr lang="ru-RU" dirty="0"/>
              <a:t>ранняя профориентация – знакомство с профессиями экологической направленности;</a:t>
            </a:r>
          </a:p>
          <a:p>
            <a:pPr lvl="0"/>
            <a:r>
              <a:rPr lang="ru-RU" dirty="0"/>
              <a:t> музейные занятия;</a:t>
            </a:r>
          </a:p>
          <a:p>
            <a:pPr lvl="0"/>
            <a:r>
              <a:rPr lang="ru-RU" dirty="0"/>
              <a:t>работа с родителями;</a:t>
            </a:r>
          </a:p>
          <a:p>
            <a:pPr lvl="0"/>
            <a:r>
              <a:rPr lang="ru-RU" dirty="0"/>
              <a:t>методическая работа.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95736" y="200973"/>
            <a:ext cx="6624736" cy="370513"/>
          </a:xfrm>
        </p:spPr>
        <p:txBody>
          <a:bodyPr>
            <a:noAutofit/>
          </a:bodyPr>
          <a:lstStyle/>
          <a:p>
            <a:r>
              <a:rPr lang="ru-RU" sz="3200" dirty="0"/>
              <a:t>Виды деятельности на занятиях: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8580" y="214296"/>
            <a:ext cx="6805420" cy="441980"/>
          </a:xfrm>
        </p:spPr>
        <p:txBody>
          <a:bodyPr>
            <a:noAutofit/>
          </a:bodyPr>
          <a:lstStyle/>
          <a:p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Методические разработки:</a:t>
            </a: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27253364"/>
              </p:ext>
            </p:extLst>
          </p:nvPr>
        </p:nvGraphicFramePr>
        <p:xfrm>
          <a:off x="179388" y="1600200"/>
          <a:ext cx="8821768" cy="3114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2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416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2054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0544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7071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Объединение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Педагог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458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93035" algn="l"/>
                        </a:tabLst>
                      </a:pPr>
                      <a:r>
                        <a:rPr lang="ru-RU" sz="1600" b="1" dirty="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93035" algn="l"/>
                        </a:tabLst>
                      </a:pPr>
                      <a:r>
                        <a:rPr lang="ru-RU" sz="1600" b="1" dirty="0" err="1">
                          <a:latin typeface="+mn-lt"/>
                          <a:ea typeface="Times New Roman"/>
                          <a:cs typeface="Times New Roman"/>
                        </a:rPr>
                        <a:t>Квест-игра</a:t>
                      </a:r>
                      <a:r>
                        <a:rPr lang="ru-RU" sz="1600" b="1" dirty="0">
                          <a:latin typeface="+mn-lt"/>
                          <a:ea typeface="Times New Roman"/>
                          <a:cs typeface="Times New Roman"/>
                        </a:rPr>
                        <a:t> «Путешествие по экологической тропе»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93035" algn="l"/>
                        </a:tabLst>
                      </a:pPr>
                      <a:r>
                        <a:rPr lang="ru-RU" sz="1600" b="1">
                          <a:latin typeface="+mn-lt"/>
                          <a:ea typeface="Times New Roman"/>
                          <a:cs typeface="Times New Roman"/>
                        </a:rPr>
                        <a:t>«Пластилиновые чудеса»</a:t>
                      </a:r>
                      <a:endParaRPr lang="ru-RU" sz="12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93035" algn="l"/>
                        </a:tabLst>
                      </a:pPr>
                      <a:r>
                        <a:rPr lang="ru-RU" sz="1600" b="1">
                          <a:latin typeface="+mn-lt"/>
                          <a:ea typeface="Times New Roman"/>
                          <a:cs typeface="Times New Roman"/>
                        </a:rPr>
                        <a:t>Коваленко С.Ю.</a:t>
                      </a:r>
                      <a:endParaRPr lang="ru-RU" sz="12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70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93035" algn="l"/>
                        </a:tabLst>
                      </a:pPr>
                      <a:r>
                        <a:rPr lang="ru-RU" sz="1600" b="1" dirty="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93035" algn="l"/>
                        </a:tabLst>
                      </a:pPr>
                      <a:r>
                        <a:rPr lang="ru-RU" sz="1600" b="1" dirty="0">
                          <a:latin typeface="+mn-lt"/>
                          <a:ea typeface="Times New Roman"/>
                          <a:cs typeface="Times New Roman"/>
                        </a:rPr>
                        <a:t>Творческий проект «Красивый цветок»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93035" algn="l"/>
                        </a:tabLst>
                      </a:pPr>
                      <a:r>
                        <a:rPr lang="ru-RU" sz="1600" b="1">
                          <a:latin typeface="+mn-lt"/>
                          <a:ea typeface="Times New Roman"/>
                          <a:cs typeface="Times New Roman"/>
                        </a:rPr>
                        <a:t>«Цветные ладошки» </a:t>
                      </a:r>
                      <a:endParaRPr lang="ru-RU" sz="12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93035" algn="l"/>
                        </a:tabLst>
                      </a:pPr>
                      <a:r>
                        <a:rPr lang="ru-RU" sz="1600" b="1">
                          <a:latin typeface="+mn-lt"/>
                          <a:ea typeface="Times New Roman"/>
                          <a:cs typeface="Times New Roman"/>
                        </a:rPr>
                        <a:t>Алексеева Н.Т.</a:t>
                      </a:r>
                      <a:endParaRPr lang="ru-RU" sz="12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58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93035" algn="l"/>
                        </a:tabLst>
                      </a:pPr>
                      <a:r>
                        <a:rPr lang="ru-RU" sz="1600" b="1" dirty="0"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93035" algn="l"/>
                        </a:tabLst>
                      </a:pPr>
                      <a:r>
                        <a:rPr lang="ru-RU" sz="1600" b="1" dirty="0">
                          <a:latin typeface="+mn-lt"/>
                          <a:ea typeface="Times New Roman"/>
                          <a:cs typeface="Times New Roman"/>
                        </a:rPr>
                        <a:t>Исследовательский проект «Весна на весенней улице!»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93035" algn="l"/>
                        </a:tabLst>
                      </a:pPr>
                      <a:r>
                        <a:rPr lang="ru-RU" sz="1600" b="1" dirty="0">
                          <a:latin typeface="+mn-lt"/>
                          <a:ea typeface="Times New Roman"/>
                          <a:cs typeface="Times New Roman"/>
                        </a:rPr>
                        <a:t>«Донская азбука»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93035" algn="l"/>
                        </a:tabLst>
                      </a:pPr>
                      <a:r>
                        <a:rPr lang="ru-RU" sz="1600" b="1">
                          <a:latin typeface="+mn-lt"/>
                          <a:ea typeface="Times New Roman"/>
                          <a:cs typeface="Times New Roman"/>
                        </a:rPr>
                        <a:t>Перепелицина Е.В.</a:t>
                      </a:r>
                      <a:endParaRPr lang="ru-RU" sz="1200" b="1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6880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93035" algn="l"/>
                        </a:tabLst>
                      </a:pPr>
                      <a:r>
                        <a:rPr lang="ru-RU" sz="1600" b="1" dirty="0"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93035" algn="l"/>
                        </a:tabLst>
                      </a:pPr>
                      <a:r>
                        <a:rPr lang="ru-RU" sz="1600" b="1" dirty="0">
                          <a:latin typeface="+mn-lt"/>
                          <a:ea typeface="Times New Roman"/>
                          <a:cs typeface="Times New Roman"/>
                        </a:rPr>
                        <a:t>Игровое занятие «Профессии людей, связанные с заботой о природе: лесник, эколог, ветеринар»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93035" algn="l"/>
                        </a:tabLst>
                      </a:pPr>
                      <a:r>
                        <a:rPr lang="ru-RU" sz="1600" b="1" dirty="0">
                          <a:latin typeface="+mn-lt"/>
                          <a:ea typeface="Times New Roman"/>
                          <a:cs typeface="Times New Roman"/>
                        </a:rPr>
                        <a:t>«</a:t>
                      </a:r>
                      <a:r>
                        <a:rPr lang="ru-RU" sz="1600" b="1" dirty="0" err="1">
                          <a:latin typeface="+mn-lt"/>
                          <a:ea typeface="Times New Roman"/>
                          <a:cs typeface="Times New Roman"/>
                        </a:rPr>
                        <a:t>Познавайка</a:t>
                      </a:r>
                      <a:r>
                        <a:rPr lang="ru-RU" sz="1600" b="1" dirty="0">
                          <a:latin typeface="+mn-lt"/>
                          <a:ea typeface="Times New Roman"/>
                          <a:cs typeface="Times New Roman"/>
                        </a:rPr>
                        <a:t>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693035" algn="l"/>
                        </a:tabLst>
                      </a:pPr>
                      <a:r>
                        <a:rPr lang="ru-RU" sz="1600" b="1" dirty="0">
                          <a:latin typeface="+mn-lt"/>
                          <a:ea typeface="Times New Roman"/>
                          <a:cs typeface="Times New Roman"/>
                        </a:rPr>
                        <a:t>Селезнева М.Й.</a:t>
                      </a:r>
                      <a:endParaRPr lang="ru-RU" sz="1200" b="1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" name="Группа 4"/>
          <p:cNvGrpSpPr/>
          <p:nvPr/>
        </p:nvGrpSpPr>
        <p:grpSpPr>
          <a:xfrm>
            <a:off x="857224" y="-18"/>
            <a:ext cx="1428760" cy="1071570"/>
            <a:chOff x="2000232" y="175785"/>
            <a:chExt cx="5714286" cy="4495238"/>
          </a:xfrm>
        </p:grpSpPr>
        <p:pic>
          <p:nvPicPr>
            <p:cNvPr id="7" name="Рисунок 6" descr="Рисунок3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8992" y="2928940"/>
              <a:ext cx="2755164" cy="1267863"/>
            </a:xfrm>
            <a:prstGeom prst="rect">
              <a:avLst/>
            </a:prstGeom>
          </p:spPr>
        </p:pic>
        <p:pic>
          <p:nvPicPr>
            <p:cNvPr id="8" name="Рисунок 7" descr="1639189206_2-papik-pro-p-klipart-deti-3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0232" y="175785"/>
              <a:ext cx="5714286" cy="44952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4"/>
          <p:cNvGrpSpPr/>
          <p:nvPr/>
        </p:nvGrpSpPr>
        <p:grpSpPr>
          <a:xfrm>
            <a:off x="857224" y="-18"/>
            <a:ext cx="1428760" cy="1071570"/>
            <a:chOff x="2000232" y="175785"/>
            <a:chExt cx="5714286" cy="4495238"/>
          </a:xfrm>
        </p:grpSpPr>
        <p:pic>
          <p:nvPicPr>
            <p:cNvPr id="7" name="Рисунок 6" descr="Рисунок3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8992" y="2928940"/>
              <a:ext cx="2755164" cy="1267863"/>
            </a:xfrm>
            <a:prstGeom prst="rect">
              <a:avLst/>
            </a:prstGeom>
          </p:spPr>
        </p:pic>
        <p:pic>
          <p:nvPicPr>
            <p:cNvPr id="8" name="Рисунок 7" descr="1639189206_2-papik-pro-p-klipart-deti-3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0232" y="175785"/>
              <a:ext cx="5714286" cy="4495238"/>
            </a:xfrm>
            <a:prstGeom prst="rect">
              <a:avLst/>
            </a:prstGeom>
          </p:spPr>
        </p:pic>
      </p:grpSp>
      <p:pic>
        <p:nvPicPr>
          <p:cNvPr id="10" name="Содержимое 9" descr="IMG-20220420-WA0004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42844" y="1571618"/>
            <a:ext cx="2518190" cy="3357586"/>
          </a:xfrm>
          <a:prstGeom prst="rect">
            <a:avLst/>
          </a:prstGeom>
        </p:spPr>
      </p:pic>
      <p:pic>
        <p:nvPicPr>
          <p:cNvPr id="12" name="Рисунок 11" descr="IMG-20220422-WA0059.jpg"/>
          <p:cNvPicPr>
            <a:picLocks noChangeAspect="1"/>
          </p:cNvPicPr>
          <p:nvPr/>
        </p:nvPicPr>
        <p:blipFill>
          <a:blip r:embed="rId5"/>
          <a:srcRect t="12500" r="5555" b="12500"/>
          <a:stretch>
            <a:fillRect/>
          </a:stretch>
        </p:blipFill>
        <p:spPr>
          <a:xfrm>
            <a:off x="3197911" y="1571618"/>
            <a:ext cx="2428892" cy="3429036"/>
          </a:xfrm>
          <a:prstGeom prst="rect">
            <a:avLst/>
          </a:prstGeom>
        </p:spPr>
      </p:pic>
      <p:sp>
        <p:nvSpPr>
          <p:cNvPr id="13" name="Содержимое 2"/>
          <p:cNvSpPr txBox="1">
            <a:spLocks/>
          </p:cNvSpPr>
          <p:nvPr/>
        </p:nvSpPr>
        <p:spPr>
          <a:xfrm>
            <a:off x="2857488" y="214296"/>
            <a:ext cx="5846897" cy="1066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Творческий проект «Красивый цветок»,</a:t>
            </a:r>
            <a:r>
              <a:rPr kumimoji="0" lang="ru-RU" sz="2400" b="1" i="0" u="none" strike="noStrike" kern="1200" cap="none" spc="0" normalizeH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педагог Алексеева Н.Т.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D7966ED-1608-4A58-AE26-686CC7A95F9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000" t="6601" r="14563" b="14999"/>
          <a:stretch/>
        </p:blipFill>
        <p:spPr>
          <a:xfrm>
            <a:off x="6163681" y="1571618"/>
            <a:ext cx="2698060" cy="34290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4612" y="200973"/>
            <a:ext cx="6215074" cy="1227769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ea typeface="Times New Roman"/>
                <a:cs typeface="Times New Roman"/>
              </a:rPr>
              <a:t/>
            </a:r>
            <a:br>
              <a:rPr lang="ru-RU" sz="2700" b="1" dirty="0">
                <a:ea typeface="Times New Roman"/>
                <a:cs typeface="Times New Roman"/>
              </a:rPr>
            </a:br>
            <a:r>
              <a:rPr lang="ru-RU" sz="2700" b="1" dirty="0">
                <a:ea typeface="Times New Roman"/>
                <a:cs typeface="Times New Roman"/>
              </a:rPr>
              <a:t/>
            </a:r>
            <a:br>
              <a:rPr lang="ru-RU" sz="2700" b="1" dirty="0">
                <a:ea typeface="Times New Roman"/>
                <a:cs typeface="Times New Roman"/>
              </a:rPr>
            </a:br>
            <a:r>
              <a:rPr lang="ru-RU" sz="2700" b="1" dirty="0">
                <a:ea typeface="Times New Roman"/>
                <a:cs typeface="Times New Roman"/>
              </a:rPr>
              <a:t>Игровое занятие «Профессии людей, связанные с заботой о природе: лесник, эколог, ветеринар», педагог Селезнева М.Й.</a:t>
            </a:r>
            <a:r>
              <a:rPr lang="ru-RU" sz="3600" b="1" dirty="0">
                <a:ea typeface="Calibri"/>
                <a:cs typeface="Times New Roman"/>
              </a:rPr>
              <a:t/>
            </a:r>
            <a:br>
              <a:rPr lang="ru-RU" sz="3600" b="1" dirty="0">
                <a:ea typeface="Calibri"/>
                <a:cs typeface="Times New Roman"/>
              </a:rPr>
            </a:br>
            <a:endParaRPr lang="ru-RU" dirty="0"/>
          </a:p>
        </p:txBody>
      </p:sp>
      <p:grpSp>
        <p:nvGrpSpPr>
          <p:cNvPr id="3" name="Группа 4"/>
          <p:cNvGrpSpPr/>
          <p:nvPr/>
        </p:nvGrpSpPr>
        <p:grpSpPr>
          <a:xfrm>
            <a:off x="857224" y="-18"/>
            <a:ext cx="1428760" cy="1071570"/>
            <a:chOff x="2000232" y="175785"/>
            <a:chExt cx="5714286" cy="4495238"/>
          </a:xfrm>
        </p:grpSpPr>
        <p:pic>
          <p:nvPicPr>
            <p:cNvPr id="7" name="Рисунок 6" descr="Рисунок3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8992" y="2928940"/>
              <a:ext cx="2755164" cy="1267863"/>
            </a:xfrm>
            <a:prstGeom prst="rect">
              <a:avLst/>
            </a:prstGeom>
          </p:spPr>
        </p:pic>
        <p:pic>
          <p:nvPicPr>
            <p:cNvPr id="8" name="Рисунок 7" descr="1639189206_2-papik-pro-p-klipart-deti-3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0232" y="175785"/>
              <a:ext cx="5714286" cy="4495238"/>
            </a:xfrm>
            <a:prstGeom prst="rect">
              <a:avLst/>
            </a:prstGeom>
          </p:spPr>
        </p:pic>
      </p:grpSp>
      <p:pic>
        <p:nvPicPr>
          <p:cNvPr id="9" name="Содержимое 3" descr="IMG-20220331-WA0009.jpg"/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1506" r="9131" b="-424"/>
          <a:stretch/>
        </p:blipFill>
        <p:spPr>
          <a:xfrm>
            <a:off x="137144" y="1881356"/>
            <a:ext cx="4291980" cy="3054901"/>
          </a:xfrm>
        </p:spPr>
      </p:pic>
      <p:pic>
        <p:nvPicPr>
          <p:cNvPr id="10" name="Рисунок 9" descr="20220330_172449.jpg"/>
          <p:cNvPicPr>
            <a:picLocks noChangeAspect="1"/>
          </p:cNvPicPr>
          <p:nvPr/>
        </p:nvPicPr>
        <p:blipFill>
          <a:blip r:embed="rId5" cstate="print"/>
          <a:srcRect l="13399" t="5396" r="5844" b="-114"/>
          <a:stretch>
            <a:fillRect/>
          </a:stretch>
        </p:blipFill>
        <p:spPr>
          <a:xfrm>
            <a:off x="4572000" y="1857370"/>
            <a:ext cx="4429156" cy="307183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6420" y="200973"/>
            <a:ext cx="6624736" cy="1020627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ea typeface="Times New Roman"/>
                <a:cs typeface="Times New Roman"/>
              </a:rPr>
              <a:t/>
            </a:r>
            <a:br>
              <a:rPr lang="ru-RU" sz="3100" b="1" dirty="0">
                <a:ea typeface="Times New Roman"/>
                <a:cs typeface="Times New Roman"/>
              </a:rPr>
            </a:br>
            <a:r>
              <a:rPr lang="ru-RU" sz="2700" b="1" dirty="0">
                <a:ea typeface="Times New Roman"/>
                <a:cs typeface="Times New Roman"/>
              </a:rPr>
              <a:t>Исследовательский проект «Весна на весенней улице!», педагог </a:t>
            </a:r>
            <a:r>
              <a:rPr lang="ru-RU" sz="2700" b="1" dirty="0" err="1">
                <a:ea typeface="Times New Roman"/>
                <a:cs typeface="Times New Roman"/>
              </a:rPr>
              <a:t>Перепелицина</a:t>
            </a:r>
            <a:r>
              <a:rPr lang="ru-RU" sz="2700" b="1" dirty="0">
                <a:ea typeface="Times New Roman"/>
                <a:cs typeface="Times New Roman"/>
              </a:rPr>
              <a:t> Е.В.</a:t>
            </a:r>
            <a:r>
              <a:rPr lang="ru-RU" sz="3600" b="1" dirty="0">
                <a:ea typeface="Calibri"/>
                <a:cs typeface="Times New Roman"/>
              </a:rPr>
              <a:t/>
            </a:r>
            <a:br>
              <a:rPr lang="ru-RU" sz="3600" b="1" dirty="0">
                <a:ea typeface="Calibri"/>
                <a:cs typeface="Times New Roman"/>
              </a:rPr>
            </a:br>
            <a:endParaRPr lang="ru-RU" dirty="0"/>
          </a:p>
        </p:txBody>
      </p:sp>
      <p:grpSp>
        <p:nvGrpSpPr>
          <p:cNvPr id="3" name="Группа 4"/>
          <p:cNvGrpSpPr/>
          <p:nvPr/>
        </p:nvGrpSpPr>
        <p:grpSpPr>
          <a:xfrm>
            <a:off x="857224" y="-18"/>
            <a:ext cx="1428760" cy="1071570"/>
            <a:chOff x="2000232" y="175785"/>
            <a:chExt cx="5714286" cy="4495238"/>
          </a:xfrm>
        </p:grpSpPr>
        <p:pic>
          <p:nvPicPr>
            <p:cNvPr id="7" name="Рисунок 6" descr="Рисунок3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8992" y="2928940"/>
              <a:ext cx="2755164" cy="1267863"/>
            </a:xfrm>
            <a:prstGeom prst="rect">
              <a:avLst/>
            </a:prstGeom>
          </p:spPr>
        </p:pic>
        <p:pic>
          <p:nvPicPr>
            <p:cNvPr id="8" name="Рисунок 7" descr="1639189206_2-papik-pro-p-klipart-deti-3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0232" y="175785"/>
              <a:ext cx="5714286" cy="4495238"/>
            </a:xfrm>
            <a:prstGeom prst="rect">
              <a:avLst/>
            </a:prstGeom>
          </p:spPr>
        </p:pic>
      </p:grpSp>
      <p:pic>
        <p:nvPicPr>
          <p:cNvPr id="9" name="Содержимое 8" descr="IMG-20220428-WA0015.jpg"/>
          <p:cNvPicPr>
            <a:picLocks noGrp="1" noChangeAspect="1"/>
          </p:cNvPicPr>
          <p:nvPr>
            <p:ph idx="1"/>
          </p:nvPr>
        </p:nvPicPr>
        <p:blipFill>
          <a:blip r:embed="rId4"/>
          <a:srcRect t="8333" r="617" b="12500"/>
          <a:stretch>
            <a:fillRect/>
          </a:stretch>
        </p:blipFill>
        <p:spPr>
          <a:xfrm>
            <a:off x="3357554" y="1428742"/>
            <a:ext cx="2500330" cy="3571900"/>
          </a:xfrm>
          <a:prstGeom prst="rect">
            <a:avLst/>
          </a:prstGeom>
        </p:spPr>
      </p:pic>
      <p:pic>
        <p:nvPicPr>
          <p:cNvPr id="10" name="Рисунок 9" descr="IMG-20220428-WA0008.jpg"/>
          <p:cNvPicPr>
            <a:picLocks noChangeAspect="1"/>
          </p:cNvPicPr>
          <p:nvPr/>
        </p:nvPicPr>
        <p:blipFill>
          <a:blip r:embed="rId5"/>
          <a:srcRect t="6944" r="3086" b="6944"/>
          <a:stretch>
            <a:fillRect/>
          </a:stretch>
        </p:blipFill>
        <p:spPr>
          <a:xfrm>
            <a:off x="357158" y="1428742"/>
            <a:ext cx="2571768" cy="3571900"/>
          </a:xfrm>
          <a:prstGeom prst="rect">
            <a:avLst/>
          </a:prstGeom>
        </p:spPr>
      </p:pic>
      <p:pic>
        <p:nvPicPr>
          <p:cNvPr id="11" name="Рисунок 10" descr="IMG-20220428-WA0007.jpg"/>
          <p:cNvPicPr>
            <a:picLocks noChangeAspect="1"/>
          </p:cNvPicPr>
          <p:nvPr/>
        </p:nvPicPr>
        <p:blipFill>
          <a:blip r:embed="rId6"/>
          <a:srcRect r="617"/>
          <a:stretch>
            <a:fillRect/>
          </a:stretch>
        </p:blipFill>
        <p:spPr>
          <a:xfrm>
            <a:off x="6286512" y="1428742"/>
            <a:ext cx="2357454" cy="35719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488" y="142859"/>
            <a:ext cx="6053232" cy="412668"/>
          </a:xfrm>
        </p:spPr>
        <p:txBody>
          <a:bodyPr>
            <a:noAutofit/>
          </a:bodyPr>
          <a:lstStyle/>
          <a:p>
            <a:r>
              <a:rPr lang="ru-RU" sz="20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«Путешествие по экологической тропе»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E92DFA4-CFA6-463E-94B2-6843DA2666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1" y="627534"/>
            <a:ext cx="2195736" cy="27517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0DCAD71-53C5-4F4F-8E46-3928D43DBC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56" y="627534"/>
            <a:ext cx="2195736" cy="27517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4A9F8573-8EA9-446C-ACAE-6017608A42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504" y="627534"/>
            <a:ext cx="2195736" cy="27517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9A1A9F71-D7DB-474A-9E38-9B639FFCE7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706" y="627534"/>
            <a:ext cx="2195737" cy="27517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E8AA5A0-66CC-4832-850F-D8586971B2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706" y="3435846"/>
            <a:ext cx="2266438" cy="161969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C33D3C8-3773-4B86-A851-D2A93D60FE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081" y="3451311"/>
            <a:ext cx="2195736" cy="164680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EC9A4266-9D4C-4D37-B0B0-505284CC544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294" y="3432331"/>
            <a:ext cx="2158933" cy="164680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9B5A7B96-C191-40FB-9930-6D13275E473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7" y="3432330"/>
            <a:ext cx="2158933" cy="15989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06042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84" y="277508"/>
            <a:ext cx="6408712" cy="998098"/>
          </a:xfrm>
        </p:spPr>
        <p:txBody>
          <a:bodyPr>
            <a:normAutofit fontScale="90000"/>
          </a:bodyPr>
          <a:lstStyle/>
          <a:p>
            <a:r>
              <a:rPr lang="ru-RU" dirty="0"/>
              <a:t>Музейные занятия под открытым небом</a:t>
            </a:r>
          </a:p>
        </p:txBody>
      </p:sp>
      <p:grpSp>
        <p:nvGrpSpPr>
          <p:cNvPr id="3" name="Группа 4"/>
          <p:cNvGrpSpPr/>
          <p:nvPr/>
        </p:nvGrpSpPr>
        <p:grpSpPr>
          <a:xfrm>
            <a:off x="857224" y="-18"/>
            <a:ext cx="1428760" cy="1071570"/>
            <a:chOff x="2000232" y="175785"/>
            <a:chExt cx="5714286" cy="4495238"/>
          </a:xfrm>
        </p:grpSpPr>
        <p:pic>
          <p:nvPicPr>
            <p:cNvPr id="7" name="Рисунок 6" descr="Рисунок3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28992" y="2928940"/>
              <a:ext cx="2755164" cy="1267863"/>
            </a:xfrm>
            <a:prstGeom prst="rect">
              <a:avLst/>
            </a:prstGeom>
          </p:spPr>
        </p:pic>
        <p:pic>
          <p:nvPicPr>
            <p:cNvPr id="8" name="Рисунок 7" descr="1639189206_2-papik-pro-p-klipart-deti-3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0232" y="175785"/>
              <a:ext cx="5714286" cy="4495238"/>
            </a:xfrm>
            <a:prstGeom prst="rect">
              <a:avLst/>
            </a:prstGeom>
          </p:spPr>
        </p:pic>
      </p:grpSp>
      <p:pic>
        <p:nvPicPr>
          <p:cNvPr id="14" name="Объект 13">
            <a:extLst>
              <a:ext uri="{FF2B5EF4-FFF2-40B4-BE49-F238E27FC236}">
                <a16:creationId xmlns="" xmlns:a16="http://schemas.microsoft.com/office/drawing/2014/main" id="{C00E5CCA-A9C6-4023-9359-FF2C893F0F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25" y="1710491"/>
            <a:ext cx="4320117" cy="3240088"/>
          </a:xfr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A70A27BF-5493-4A49-9E41-A2C7466F5E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08131"/>
            <a:ext cx="4392489" cy="32400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>
            <a:extLst>
              <a:ext uri="{FF2B5EF4-FFF2-40B4-BE49-F238E27FC236}">
                <a16:creationId xmlns="" xmlns:a16="http://schemas.microsoft.com/office/drawing/2014/main" id="{FE38167F-6650-4AF2-8112-2A6D61EE5A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9783" y="653989"/>
            <a:ext cx="3024336" cy="1997825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F64233B3-B181-49BE-8FFB-96FFFFDB8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36" y="200973"/>
            <a:ext cx="6248736" cy="210537"/>
          </a:xfrm>
        </p:spPr>
        <p:txBody>
          <a:bodyPr>
            <a:normAutofit fontScale="90000"/>
          </a:bodyPr>
          <a:lstStyle/>
          <a:p>
            <a:r>
              <a:rPr lang="ru-RU" dirty="0"/>
              <a:t>Экологический календарь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5DD5D76-528D-48EA-A2F3-9695441A8D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25" y="125002"/>
            <a:ext cx="1917330" cy="249856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C34F8F4-EAD7-49A3-B08C-D5FF4B5AD5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718" t="4694"/>
          <a:stretch>
            <a:fillRect/>
          </a:stretch>
        </p:blipFill>
        <p:spPr>
          <a:xfrm rot="5400000">
            <a:off x="1822522" y="938856"/>
            <a:ext cx="2355683" cy="1785950"/>
          </a:xfrm>
          <a:prstGeom prst="rect">
            <a:avLst/>
          </a:prstGeom>
        </p:spPr>
      </p:pic>
      <p:pic>
        <p:nvPicPr>
          <p:cNvPr id="10" name="Рисунок 9" descr="IMG-20220519-WA0026.jpg"/>
          <p:cNvPicPr>
            <a:picLocks noChangeAspect="1"/>
          </p:cNvPicPr>
          <p:nvPr/>
        </p:nvPicPr>
        <p:blipFill>
          <a:blip r:embed="rId5"/>
          <a:srcRect b="26923"/>
          <a:stretch>
            <a:fillRect/>
          </a:stretch>
        </p:blipFill>
        <p:spPr>
          <a:xfrm>
            <a:off x="7019703" y="653989"/>
            <a:ext cx="2052891" cy="2000264"/>
          </a:xfrm>
          <a:prstGeom prst="rect">
            <a:avLst/>
          </a:prstGeom>
        </p:spPr>
      </p:pic>
      <p:pic>
        <p:nvPicPr>
          <p:cNvPr id="13" name="Рисунок 12" descr="IMG-20220519-WA001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00892" y="2787773"/>
            <a:ext cx="2071702" cy="2355727"/>
          </a:xfrm>
          <a:prstGeom prst="rect">
            <a:avLst/>
          </a:prstGeom>
        </p:spPr>
      </p:pic>
      <p:pic>
        <p:nvPicPr>
          <p:cNvPr id="14" name="Рисунок 13" descr="IMG-20220519-WA0034.jpg"/>
          <p:cNvPicPr>
            <a:picLocks noChangeAspect="1"/>
          </p:cNvPicPr>
          <p:nvPr/>
        </p:nvPicPr>
        <p:blipFill>
          <a:blip r:embed="rId7"/>
          <a:srcRect t="27778" r="1852" b="11111"/>
          <a:stretch>
            <a:fillRect/>
          </a:stretch>
        </p:blipFill>
        <p:spPr>
          <a:xfrm>
            <a:off x="4001091" y="2813858"/>
            <a:ext cx="2947198" cy="2175295"/>
          </a:xfrm>
          <a:prstGeom prst="rect">
            <a:avLst/>
          </a:prstGeom>
        </p:spPr>
      </p:pic>
      <p:pic>
        <p:nvPicPr>
          <p:cNvPr id="15" name="Рисунок 14" descr="IMG-20220519-WA0035.jpg"/>
          <p:cNvPicPr>
            <a:picLocks noChangeAspect="1"/>
          </p:cNvPicPr>
          <p:nvPr/>
        </p:nvPicPr>
        <p:blipFill>
          <a:blip r:embed="rId8" cstate="print"/>
          <a:srcRect t="27778"/>
          <a:stretch>
            <a:fillRect/>
          </a:stretch>
        </p:blipFill>
        <p:spPr>
          <a:xfrm>
            <a:off x="2123728" y="3147814"/>
            <a:ext cx="1785950" cy="1794713"/>
          </a:xfrm>
          <a:prstGeom prst="rect">
            <a:avLst/>
          </a:prstGeom>
        </p:spPr>
      </p:pic>
      <p:pic>
        <p:nvPicPr>
          <p:cNvPr id="16" name="Рисунок 15" descr="IMG_20220330_173911.jpg">
            <a:extLst>
              <a:ext uri="{FF2B5EF4-FFF2-40B4-BE49-F238E27FC236}">
                <a16:creationId xmlns="" xmlns:a16="http://schemas.microsoft.com/office/drawing/2014/main" id="{91805FF8-396B-461A-ACAE-A6310AB8248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/>
          <a:srcRect l="6059" t="13636" r="14654" b="18181"/>
          <a:stretch/>
        </p:blipFill>
        <p:spPr>
          <a:xfrm>
            <a:off x="144025" y="2684607"/>
            <a:ext cx="1897173" cy="225791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40259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F64233B3-B181-49BE-8FFB-96FFFFDB8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3768" y="37499"/>
            <a:ext cx="2952328" cy="622362"/>
          </a:xfrm>
        </p:spPr>
        <p:txBody>
          <a:bodyPr>
            <a:normAutofit/>
          </a:bodyPr>
          <a:lstStyle/>
          <a:p>
            <a:r>
              <a:rPr lang="ru-RU" sz="3200" b="1" dirty="0"/>
              <a:t>На занятиях:</a:t>
            </a:r>
          </a:p>
        </p:txBody>
      </p:sp>
      <p:pic>
        <p:nvPicPr>
          <p:cNvPr id="14" name="Рисунок 13" descr="IMG_20220326_111636.jpg"/>
          <p:cNvPicPr>
            <a:picLocks noChangeAspect="1"/>
          </p:cNvPicPr>
          <p:nvPr/>
        </p:nvPicPr>
        <p:blipFill>
          <a:blip r:embed="rId2" cstate="print"/>
          <a:srcRect l="14583" r="18750" b="16666"/>
          <a:stretch>
            <a:fillRect/>
          </a:stretch>
        </p:blipFill>
        <p:spPr>
          <a:xfrm>
            <a:off x="142844" y="142858"/>
            <a:ext cx="2282987" cy="2357454"/>
          </a:xfrm>
          <a:prstGeom prst="rect">
            <a:avLst/>
          </a:prstGeom>
        </p:spPr>
      </p:pic>
      <p:pic>
        <p:nvPicPr>
          <p:cNvPr id="16" name="Рисунок 15" descr="IMG-20220520-WA0004.jpg"/>
          <p:cNvPicPr>
            <a:picLocks noChangeAspect="1"/>
          </p:cNvPicPr>
          <p:nvPr/>
        </p:nvPicPr>
        <p:blipFill rotWithShape="1">
          <a:blip r:embed="rId3" cstate="print"/>
          <a:srcRect t="13423" r="13877" b="24090"/>
          <a:stretch/>
        </p:blipFill>
        <p:spPr>
          <a:xfrm>
            <a:off x="142844" y="2571750"/>
            <a:ext cx="2334206" cy="2339690"/>
          </a:xfrm>
          <a:prstGeom prst="rect">
            <a:avLst/>
          </a:prstGeom>
        </p:spPr>
      </p:pic>
      <p:pic>
        <p:nvPicPr>
          <p:cNvPr id="13" name="Рисунок 12" descr="IMG_20211215_183952.jpg"/>
          <p:cNvPicPr>
            <a:picLocks noChangeAspect="1"/>
          </p:cNvPicPr>
          <p:nvPr/>
        </p:nvPicPr>
        <p:blipFill>
          <a:blip r:embed="rId4" cstate="print"/>
          <a:srcRect t="15423" b="20833"/>
          <a:stretch>
            <a:fillRect/>
          </a:stretch>
        </p:blipFill>
        <p:spPr>
          <a:xfrm>
            <a:off x="6286512" y="2714626"/>
            <a:ext cx="2714644" cy="2196814"/>
          </a:xfrm>
          <a:prstGeom prst="rect">
            <a:avLst/>
          </a:prstGeom>
        </p:spPr>
      </p:pic>
      <p:pic>
        <p:nvPicPr>
          <p:cNvPr id="20" name="Рисунок 19" descr="IMG-20220418-WA0016.jpg"/>
          <p:cNvPicPr>
            <a:picLocks noChangeAspect="1"/>
          </p:cNvPicPr>
          <p:nvPr/>
        </p:nvPicPr>
        <p:blipFill>
          <a:blip r:embed="rId5"/>
          <a:srcRect r="617" b="41667"/>
          <a:stretch>
            <a:fillRect/>
          </a:stretch>
        </p:blipFill>
        <p:spPr>
          <a:xfrm>
            <a:off x="6286512" y="142858"/>
            <a:ext cx="2714644" cy="2459945"/>
          </a:xfrm>
          <a:prstGeom prst="rect">
            <a:avLst/>
          </a:prstGeom>
        </p:spPr>
      </p:pic>
      <p:pic>
        <p:nvPicPr>
          <p:cNvPr id="22" name="Рисунок 21" descr="IMG-20220418-WA0017.jpg"/>
          <p:cNvPicPr>
            <a:picLocks noChangeAspect="1"/>
          </p:cNvPicPr>
          <p:nvPr/>
        </p:nvPicPr>
        <p:blipFill>
          <a:blip r:embed="rId6" cstate="print"/>
          <a:srcRect t="2500" r="6666" b="4999"/>
          <a:stretch>
            <a:fillRect/>
          </a:stretch>
        </p:blipFill>
        <p:spPr>
          <a:xfrm>
            <a:off x="2562998" y="652586"/>
            <a:ext cx="1766223" cy="22071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2661501-0142-4325-8C3F-E7FAE89B35B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267" t="40200" r="23867" b="1389"/>
          <a:stretch/>
        </p:blipFill>
        <p:spPr>
          <a:xfrm>
            <a:off x="4383122" y="652586"/>
            <a:ext cx="1766222" cy="220719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40EE8AD-DD08-4D95-9B87-8FA2984B45B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831" y="2915753"/>
            <a:ext cx="1766223" cy="19956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394839E8-F395-45E8-853D-E9ECA158592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1088" b="-648"/>
          <a:stretch/>
        </p:blipFill>
        <p:spPr>
          <a:xfrm>
            <a:off x="4383122" y="2923378"/>
            <a:ext cx="1766222" cy="198806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401631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="" xmlns:a16="http://schemas.microsoft.com/office/drawing/2014/main" id="{386BA4AA-0F84-47A7-852E-7CADB44EC65C}"/>
              </a:ext>
            </a:extLst>
          </p:cNvPr>
          <p:cNvSpPr/>
          <p:nvPr/>
        </p:nvSpPr>
        <p:spPr>
          <a:xfrm>
            <a:off x="107504" y="123478"/>
            <a:ext cx="8784976" cy="11521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1" name="Содержимое 9" descr="IMG_20210915_1756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419622"/>
            <a:ext cx="2700300" cy="3600400"/>
          </a:xfrm>
        </p:spPr>
      </p:pic>
      <p:pic>
        <p:nvPicPr>
          <p:cNvPr id="29" name="Рисунок 28" descr="IMG_20220507_100403.jpg"/>
          <p:cNvPicPr>
            <a:picLocks noChangeAspect="1"/>
          </p:cNvPicPr>
          <p:nvPr/>
        </p:nvPicPr>
        <p:blipFill>
          <a:blip r:embed="rId3" cstate="print"/>
          <a:srcRect l="12963" t="5555" b="16666"/>
          <a:stretch>
            <a:fillRect/>
          </a:stretch>
        </p:blipFill>
        <p:spPr>
          <a:xfrm>
            <a:off x="3002735" y="1419622"/>
            <a:ext cx="3021764" cy="3600400"/>
          </a:xfrm>
          <a:prstGeom prst="rect">
            <a:avLst/>
          </a:prstGeom>
        </p:spPr>
      </p:pic>
      <p:pic>
        <p:nvPicPr>
          <p:cNvPr id="30" name="Рисунок 29" descr="IMG-20220519-WA0029.jpg"/>
          <p:cNvPicPr>
            <a:picLocks noChangeAspect="1"/>
          </p:cNvPicPr>
          <p:nvPr/>
        </p:nvPicPr>
        <p:blipFill>
          <a:blip r:embed="rId4" cstate="print"/>
          <a:srcRect t="8333" r="1852" b="18162"/>
          <a:stretch>
            <a:fillRect/>
          </a:stretch>
        </p:blipFill>
        <p:spPr>
          <a:xfrm>
            <a:off x="6147421" y="1419622"/>
            <a:ext cx="2893879" cy="3528392"/>
          </a:xfrm>
          <a:prstGeom prst="rect">
            <a:avLst/>
          </a:prstGeom>
        </p:spPr>
      </p:pic>
      <p:sp>
        <p:nvSpPr>
          <p:cNvPr id="8" name="Заголовок 8">
            <a:extLst>
              <a:ext uri="{FF2B5EF4-FFF2-40B4-BE49-F238E27FC236}">
                <a16:creationId xmlns="" xmlns:a16="http://schemas.microsoft.com/office/drawing/2014/main" id="{FE609462-9777-42E7-97DF-258176A15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2735" y="295278"/>
            <a:ext cx="5760640" cy="764303"/>
          </a:xfrm>
        </p:spPr>
        <p:txBody>
          <a:bodyPr>
            <a:normAutofit/>
          </a:bodyPr>
          <a:lstStyle/>
          <a:p>
            <a:r>
              <a:rPr lang="ru-RU" sz="3200" b="1" dirty="0"/>
              <a:t>Природа дарит здоровье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758ABADD-11D3-485F-87CA-6E318FD0EB6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516" t="24747" r="11610" b="13526"/>
          <a:stretch/>
        </p:blipFill>
        <p:spPr>
          <a:xfrm>
            <a:off x="1115616" y="131043"/>
            <a:ext cx="1273631" cy="11674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mbemmUHVlpj5bH4hFPDgfLlDC1jHz7R4DvyZDW44Bpe9vk6cYYwb55WRg_b9JgLoPidpy2H2gHjgpYCa8bcJjUvk.jpg"/>
          <p:cNvPicPr>
            <a:picLocks noChangeAspect="1"/>
          </p:cNvPicPr>
          <p:nvPr/>
        </p:nvPicPr>
        <p:blipFill>
          <a:blip r:embed="rId2" cstate="print"/>
          <a:srcRect t="6587" r="-4444" b="14595"/>
          <a:stretch>
            <a:fillRect/>
          </a:stretch>
        </p:blipFill>
        <p:spPr>
          <a:xfrm>
            <a:off x="2857488" y="3000378"/>
            <a:ext cx="3357586" cy="2000264"/>
          </a:xfrm>
          <a:prstGeom prst="rect">
            <a:avLst/>
          </a:prstGeom>
        </p:spPr>
      </p:pic>
      <p:pic>
        <p:nvPicPr>
          <p:cNvPr id="11" name="Объект 10">
            <a:extLst>
              <a:ext uri="{FF2B5EF4-FFF2-40B4-BE49-F238E27FC236}">
                <a16:creationId xmlns="" xmlns:a16="http://schemas.microsoft.com/office/drawing/2014/main" id="{FDCAAFB8-431A-4848-8B9F-7067D3CE33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92" t="855"/>
          <a:stretch>
            <a:fillRect/>
          </a:stretch>
        </p:blipFill>
        <p:spPr>
          <a:xfrm rot="5400000">
            <a:off x="107117" y="535775"/>
            <a:ext cx="2571783" cy="2071702"/>
          </a:xfrm>
        </p:spPr>
      </p:pic>
      <p:sp>
        <p:nvSpPr>
          <p:cNvPr id="9" name="Заголовок 8">
            <a:extLst>
              <a:ext uri="{FF2B5EF4-FFF2-40B4-BE49-F238E27FC236}">
                <a16:creationId xmlns="" xmlns:a16="http://schemas.microsoft.com/office/drawing/2014/main" id="{F64233B3-B181-49BE-8FFB-96FFFFDB8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08" y="0"/>
            <a:ext cx="6624736" cy="513389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Участие в экологических Акциях: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82EFE082-BF12-492D-B8F3-76686C0B94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949" r="3174" b="5128"/>
          <a:stretch>
            <a:fillRect/>
          </a:stretch>
        </p:blipFill>
        <p:spPr>
          <a:xfrm>
            <a:off x="4714876" y="642924"/>
            <a:ext cx="2000264" cy="214314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99BA48B2-0132-4B55-9F95-885C11B57F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571" b="27117"/>
          <a:stretch>
            <a:fillRect/>
          </a:stretch>
        </p:blipFill>
        <p:spPr>
          <a:xfrm>
            <a:off x="6858016" y="642924"/>
            <a:ext cx="1928826" cy="2143140"/>
          </a:xfrm>
          <a:prstGeom prst="rect">
            <a:avLst/>
          </a:prstGeom>
        </p:spPr>
      </p:pic>
      <p:pic>
        <p:nvPicPr>
          <p:cNvPr id="12" name="Рисунок 11" descr="IMG_20220423_11155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42844" y="3000378"/>
            <a:ext cx="2643206" cy="1982405"/>
          </a:xfrm>
          <a:prstGeom prst="rect">
            <a:avLst/>
          </a:prstGeom>
        </p:spPr>
      </p:pic>
      <p:pic>
        <p:nvPicPr>
          <p:cNvPr id="13" name="Рисунок 12" descr="IMG_20220423_11171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14612" y="642924"/>
            <a:ext cx="1857388" cy="2143140"/>
          </a:xfrm>
          <a:prstGeom prst="rect">
            <a:avLst/>
          </a:prstGeom>
        </p:spPr>
      </p:pic>
      <p:pic>
        <p:nvPicPr>
          <p:cNvPr id="14" name="Рисунок 13" descr="IMG-20220519-WA0035.jpg"/>
          <p:cNvPicPr>
            <a:picLocks noChangeAspect="1"/>
          </p:cNvPicPr>
          <p:nvPr/>
        </p:nvPicPr>
        <p:blipFill>
          <a:blip r:embed="rId8"/>
          <a:srcRect t="31944" b="15277"/>
          <a:stretch>
            <a:fillRect/>
          </a:stretch>
        </p:blipFill>
        <p:spPr>
          <a:xfrm>
            <a:off x="6143636" y="2989797"/>
            <a:ext cx="2857507" cy="20108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611964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-142894"/>
            <a:ext cx="6715172" cy="642942"/>
          </a:xfrm>
        </p:spPr>
        <p:txBody>
          <a:bodyPr>
            <a:normAutofit fontScale="90000"/>
          </a:bodyPr>
          <a:lstStyle/>
          <a:p>
            <a:r>
              <a:rPr lang="ru-RU" sz="2800" dirty="0"/>
              <a:t>Планируемые результаты  реализации проекта:</a:t>
            </a:r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142844" y="500048"/>
          <a:ext cx="8858313" cy="4570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77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527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5277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2557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ОБУЧАЮЩИЕСЯ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ПЕДАГОГИ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РОДИТЕЛИ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62856"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У обучающихся будут сформированы элементарные экологические знания о животных растениях, экологических профессиях. </a:t>
                      </a: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Сформированы основы экологической культуры. </a:t>
                      </a: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Обучающиеся будут понимать взаимосвязь в природе, станут более бережно относиться к ней, животным, птицам, насекомым. </a:t>
                      </a: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У обучающихся разовьется интерес к явлениям и объектам природы. </a:t>
                      </a: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Обучающиеся научатся проводить элементарные опыты по выращиванию растений, презентовать результат своей работы.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Приобретение педагогами нового опыта работы по воспитанию экологической культуры обучающихся, повышение профессионального мастерства.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Повысится экологическая культура педагогов, появится понимание необходимости в экологическом просвещении обучающихся.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4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Пополнится развивающая среда в объединениях.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Повысится мастерство в организации активных форм сотрудничества с родителями.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Обогащение уровня экологических знаний родителей. </a:t>
                      </a:r>
                    </a:p>
                    <a:p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Повысится экологическая культура родителей, появится понимание необходимости в экологическом воспитании детей.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единого воспитательно-образовательного пространства МБУДО и семьи по экологическому воспитанию обучающихся. 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Возможность участвовать в совместных экологических проектах.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fontAlgn="base"/>
            <a:r>
              <a:rPr lang="ru-RU" smtClean="0"/>
              <a:t>Путеводитель «Малая экологическая тропа для </a:t>
            </a:r>
            <a:r>
              <a:rPr lang="ru-RU" smtClean="0"/>
              <a:t>дошкольников</a:t>
            </a:r>
            <a:r>
              <a:rPr lang="ru-RU" smtClean="0"/>
              <a:t>»;</a:t>
            </a:r>
          </a:p>
          <a:p>
            <a:pPr lvl="0" fontAlgn="base"/>
            <a:r>
              <a:rPr lang="ru-RU" smtClean="0"/>
              <a:t>интерактивные </a:t>
            </a:r>
            <a:r>
              <a:rPr lang="ru-RU" dirty="0" err="1" smtClean="0"/>
              <a:t>лэпбуки</a:t>
            </a:r>
            <a:r>
              <a:rPr lang="ru-RU" dirty="0" smtClean="0"/>
              <a:t> «Мир растений», «Мир животных», «Природные явления» и др.; </a:t>
            </a:r>
          </a:p>
          <a:p>
            <a:pPr lvl="0" fontAlgn="base"/>
            <a:r>
              <a:rPr lang="ru-RU" dirty="0" smtClean="0"/>
              <a:t>картотека экологических игр;</a:t>
            </a:r>
          </a:p>
          <a:p>
            <a:pPr lvl="0" fontAlgn="base"/>
            <a:r>
              <a:rPr lang="ru-RU" dirty="0" smtClean="0"/>
              <a:t>интерактивные игрушки для детей (поделки, сделанные своими руками).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Проектный продукт: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1623192682_37-oir_mobi-p-priroda-vokrug-nas-priroda-krasivo-foto-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Объект 4">
            <a:extLst>
              <a:ext uri="{FF2B5EF4-FFF2-40B4-BE49-F238E27FC236}">
                <a16:creationId xmlns="" xmlns:a16="http://schemas.microsoft.com/office/drawing/2014/main" id="{CBF4FA40-31F6-4366-B75E-DF9402BCA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282" y="1500180"/>
            <a:ext cx="8712968" cy="226825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/>
              <a:t>   </a:t>
            </a:r>
            <a:r>
              <a:rPr lang="ru-RU" b="1" dirty="0">
                <a:solidFill>
                  <a:schemeClr val="tx1"/>
                </a:solidFill>
              </a:rPr>
              <a:t>«Весь огромный мир кругом меня, надо мной и подо мной полон неизвестных тайн. Я буду их открывать всю жизнь, потому что это самое увлекательное занятие в мире»</a:t>
            </a:r>
          </a:p>
          <a:p>
            <a:pPr algn="r">
              <a:buNone/>
            </a:pPr>
            <a:r>
              <a:rPr lang="ru-RU" b="1" dirty="0"/>
              <a:t>В. Бианки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887139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ec04dde58691ab4a1dfe69037857d994735da8"/>
</p:tagLst>
</file>

<file path=ppt/theme/theme1.xml><?xml version="1.0" encoding="utf-8"?>
<a:theme xmlns:a="http://schemas.openxmlformats.org/drawingml/2006/main" name="Тема Office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1608</TotalTime>
  <Words>713</Words>
  <Application>Microsoft Office PowerPoint</Application>
  <PresentationFormat>Экран (16:9)</PresentationFormat>
  <Paragraphs>94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«Педагогический проект  «Знакомимся с природой»</vt:lpstr>
      <vt:lpstr>Слайд 2</vt:lpstr>
      <vt:lpstr>Педагогический проект        «Знакомимся с природой»</vt:lpstr>
      <vt:lpstr>Природно-образовательное пространство МБУДО «Центр «Радуга» г. Волгодонска»</vt:lpstr>
      <vt:lpstr>Цель  проекта:</vt:lpstr>
      <vt:lpstr>Задачи проекта:</vt:lpstr>
      <vt:lpstr>План основных мероприятий проекта:</vt:lpstr>
      <vt:lpstr>Виды деятельности на занятиях: </vt:lpstr>
      <vt:lpstr> Методические разработки:</vt:lpstr>
      <vt:lpstr>Слайд 10</vt:lpstr>
      <vt:lpstr>  Игровое занятие «Профессии людей, связанные с заботой о природе: лесник, эколог, ветеринар», педагог Селезнева М.Й. </vt:lpstr>
      <vt:lpstr> Исследовательский проект «Весна на весенней улице!», педагог Перепелицина Е.В. </vt:lpstr>
      <vt:lpstr>«Путешествие по экологической тропе»</vt:lpstr>
      <vt:lpstr>Музейные занятия под открытым небом</vt:lpstr>
      <vt:lpstr>Экологический календарь</vt:lpstr>
      <vt:lpstr>На занятиях:</vt:lpstr>
      <vt:lpstr>Природа дарит здоровье</vt:lpstr>
      <vt:lpstr>Участие в экологических Акциях:</vt:lpstr>
      <vt:lpstr>Планируемые результаты  реализации проекта:</vt:lpstr>
      <vt:lpstr>Проектный продукт:</vt:lpstr>
      <vt:lpstr>Слайд 21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Геометрическая инфографика</dc:title>
  <dc:creator>obstinate</dc:creator>
  <dc:description>Шаблон презентации с сайта https://presentation-creation.ru/</dc:description>
  <cp:lastModifiedBy>Ирина</cp:lastModifiedBy>
  <cp:revision>480</cp:revision>
  <dcterms:created xsi:type="dcterms:W3CDTF">2018-02-25T09:09:03Z</dcterms:created>
  <dcterms:modified xsi:type="dcterms:W3CDTF">2022-05-30T05:38:03Z</dcterms:modified>
</cp:coreProperties>
</file>