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Override1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002" r:id="rId1"/>
  </p:sldMasterIdLst>
  <p:sldIdLst>
    <p:sldId id="282" r:id="rId2"/>
    <p:sldId id="268" r:id="rId3"/>
    <p:sldId id="295" r:id="rId4"/>
    <p:sldId id="276" r:id="rId5"/>
    <p:sldId id="277" r:id="rId6"/>
    <p:sldId id="278" r:id="rId7"/>
    <p:sldId id="283" r:id="rId8"/>
    <p:sldId id="284" r:id="rId9"/>
    <p:sldId id="287" r:id="rId10"/>
    <p:sldId id="294" r:id="rId11"/>
    <p:sldId id="288" r:id="rId12"/>
    <p:sldId id="289" r:id="rId13"/>
    <p:sldId id="290" r:id="rId14"/>
    <p:sldId id="292" r:id="rId15"/>
    <p:sldId id="293" r:id="rId16"/>
    <p:sldId id="267" r:id="rId17"/>
  </p:sldIdLst>
  <p:sldSz cx="9144000" cy="5143500" type="screen16x9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60093"/>
    <a:srgbClr val="001132"/>
    <a:srgbClr val="007000"/>
    <a:srgbClr val="00153E"/>
    <a:srgbClr val="FFCCFF"/>
    <a:srgbClr val="009900"/>
    <a:srgbClr val="008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087" autoAdjust="0"/>
    <p:restoredTop sz="96061" autoAdjust="0"/>
  </p:normalViewPr>
  <p:slideViewPr>
    <p:cSldViewPr>
      <p:cViewPr varScale="1">
        <p:scale>
          <a:sx n="85" d="100"/>
          <a:sy n="85" d="100"/>
        </p:scale>
        <p:origin x="-284" y="-72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ая соединительная линия 3"/>
          <p:cNvSpPr>
            <a:spLocks noChangeShapeType="1"/>
          </p:cNvSpPr>
          <p:nvPr/>
        </p:nvSpPr>
        <p:spPr bwMode="auto">
          <a:xfrm>
            <a:off x="514350" y="4012427"/>
            <a:ext cx="8629650" cy="1786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29" name="Заголовок 28"/>
          <p:cNvSpPr>
            <a:spLocks noGrp="1"/>
          </p:cNvSpPr>
          <p:nvPr>
            <p:ph type="ctrTitle"/>
          </p:nvPr>
        </p:nvSpPr>
        <p:spPr>
          <a:xfrm>
            <a:off x="381000" y="3640059"/>
            <a:ext cx="8458200" cy="916781"/>
          </a:xfrm>
        </p:spPr>
        <p:txBody>
          <a:bodyPr anchor="t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381000" y="2914650"/>
            <a:ext cx="8458200" cy="6858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ru-RU" smtClean="0"/>
              <a:t>Образец подзаголовка</a:t>
            </a:r>
            <a:endParaRPr lang="en-US"/>
          </a:p>
        </p:txBody>
      </p:sp>
      <p:sp>
        <p:nvSpPr>
          <p:cNvPr id="5" name="Дата 15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AA3CD64-B071-4E42-93CA-F53AE0F6F9C9}" type="datetimeFigureOut">
              <a:rPr lang="ru-RU"/>
              <a:pPr>
                <a:defRPr/>
              </a:pPr>
              <a:t>06.03.2017</a:t>
            </a:fld>
            <a:endParaRPr lang="ru-RU"/>
          </a:p>
        </p:txBody>
      </p:sp>
      <p:sp>
        <p:nvSpPr>
          <p:cNvPr id="6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14"/>
          <p:cNvSpPr>
            <a:spLocks noGrp="1"/>
          </p:cNvSpPr>
          <p:nvPr>
            <p:ph type="sldNum" sz="quarter" idx="12"/>
          </p:nvPr>
        </p:nvSpPr>
        <p:spPr>
          <a:xfrm>
            <a:off x="8229601" y="4855369"/>
            <a:ext cx="758825" cy="185738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6A2C3B9-E718-4AAB-82C2-5A895C7F65D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27" name="Содержимое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A53E93D-DEF4-4D78-9FE1-96D479DE7789}" type="datetimeFigureOut">
              <a:rPr lang="ru-RU"/>
              <a:pPr>
                <a:defRPr/>
              </a:pPr>
              <a:t>06.03.2017</a:t>
            </a:fld>
            <a:endParaRPr lang="ru-RU"/>
          </a:p>
        </p:txBody>
      </p:sp>
      <p:sp>
        <p:nvSpPr>
          <p:cNvPr id="5" name="Нижний колонтитул 18"/>
          <p:cNvSpPr>
            <a:spLocks noGrp="1"/>
          </p:cNvSpPr>
          <p:nvPr>
            <p:ph type="ftr" sz="quarter" idx="11"/>
          </p:nvPr>
        </p:nvSpPr>
        <p:spPr>
          <a:xfrm>
            <a:off x="3581400" y="57150"/>
            <a:ext cx="2895600" cy="216694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15"/>
          <p:cNvSpPr>
            <a:spLocks noGrp="1"/>
          </p:cNvSpPr>
          <p:nvPr>
            <p:ph type="sldNum" sz="quarter" idx="12"/>
          </p:nvPr>
        </p:nvSpPr>
        <p:spPr>
          <a:xfrm>
            <a:off x="8229601" y="4855369"/>
            <a:ext cx="758825" cy="185738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6CDCFA4-DFFE-4C42-A308-2871796C8B6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ая соединительная линия 3"/>
          <p:cNvSpPr>
            <a:spLocks noChangeShapeType="1"/>
          </p:cNvSpPr>
          <p:nvPr/>
        </p:nvSpPr>
        <p:spPr bwMode="auto">
          <a:xfrm>
            <a:off x="514350" y="2583677"/>
            <a:ext cx="8629650" cy="1786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Текст 5"/>
          <p:cNvSpPr>
            <a:spLocks noGrp="1"/>
          </p:cNvSpPr>
          <p:nvPr>
            <p:ph type="body" idx="1"/>
          </p:nvPr>
        </p:nvSpPr>
        <p:spPr>
          <a:xfrm>
            <a:off x="381000" y="1257300"/>
            <a:ext cx="8458200" cy="9144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xfrm>
            <a:off x="180475" y="2210314"/>
            <a:ext cx="8686800" cy="888619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5" name="Дата 18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1CC8013-0625-4F06-96D1-437A7BB7C513}" type="datetimeFigureOut">
              <a:rPr lang="ru-RU"/>
              <a:pPr>
                <a:defRPr/>
              </a:pPr>
              <a:t>06.03.2017</a:t>
            </a:fld>
            <a:endParaRPr lang="ru-RU"/>
          </a:p>
        </p:txBody>
      </p:sp>
      <p:sp>
        <p:nvSpPr>
          <p:cNvPr id="7" name="Нижний колонтитул 10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BE6CE9A-EB9C-47A8-8B38-86B4EFC009A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Заголовок 19"/>
          <p:cNvSpPr>
            <a:spLocks noGrp="1"/>
          </p:cNvSpPr>
          <p:nvPr>
            <p:ph type="title"/>
          </p:nvPr>
        </p:nvSpPr>
        <p:spPr>
          <a:xfrm>
            <a:off x="301752" y="342900"/>
            <a:ext cx="8686800" cy="630936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4" name="Содержимое 13"/>
          <p:cNvSpPr>
            <a:spLocks noGrp="1"/>
          </p:cNvSpPr>
          <p:nvPr>
            <p:ph sz="half" idx="1"/>
          </p:nvPr>
        </p:nvSpPr>
        <p:spPr>
          <a:xfrm>
            <a:off x="304800" y="1200150"/>
            <a:ext cx="4191000" cy="35433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half" idx="2"/>
          </p:nvPr>
        </p:nvSpPr>
        <p:spPr>
          <a:xfrm>
            <a:off x="4648200" y="1200150"/>
            <a:ext cx="4343400" cy="35433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Дата 10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6E48AE9-B6F3-41BE-9459-AC085C316A87}" type="datetimeFigureOut">
              <a:rPr lang="ru-RU"/>
              <a:pPr>
                <a:defRPr/>
              </a:pPr>
              <a:t>06.03.2017</a:t>
            </a:fld>
            <a:endParaRPr lang="ru-RU"/>
          </a:p>
        </p:txBody>
      </p:sp>
      <p:sp>
        <p:nvSpPr>
          <p:cNvPr id="6" name="Нижний колонтитул 2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CADA090-1FA0-419D-A041-C7FC67E330E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4514850"/>
            <a:ext cx="8629650" cy="1786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29" name="Заголовок 28"/>
          <p:cNvSpPr>
            <a:spLocks noGrp="1"/>
          </p:cNvSpPr>
          <p:nvPr>
            <p:ph type="title"/>
          </p:nvPr>
        </p:nvSpPr>
        <p:spPr>
          <a:xfrm>
            <a:off x="304800" y="4057650"/>
            <a:ext cx="8610600" cy="661988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281444" y="500062"/>
            <a:ext cx="4290556" cy="47982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5" name="Текст 24"/>
          <p:cNvSpPr>
            <a:spLocks noGrp="1"/>
          </p:cNvSpPr>
          <p:nvPr>
            <p:ph type="body" sz="half" idx="3"/>
          </p:nvPr>
        </p:nvSpPr>
        <p:spPr>
          <a:xfrm>
            <a:off x="4645026" y="500062"/>
            <a:ext cx="4292241" cy="47982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281444" y="987028"/>
            <a:ext cx="4290556" cy="295632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28" name="Содержимое 27"/>
          <p:cNvSpPr>
            <a:spLocks noGrp="1"/>
          </p:cNvSpPr>
          <p:nvPr>
            <p:ph sz="quarter" idx="4"/>
          </p:nvPr>
        </p:nvSpPr>
        <p:spPr>
          <a:xfrm>
            <a:off x="4648730" y="987028"/>
            <a:ext cx="4288536" cy="295632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8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7DB9817-6B5E-4199-9F16-EC6992865C13}" type="datetimeFigureOut">
              <a:rPr lang="ru-RU"/>
              <a:pPr>
                <a:defRPr/>
              </a:pPr>
              <a:t>06.03.2017</a:t>
            </a:fld>
            <a:endParaRPr lang="ru-RU"/>
          </a:p>
        </p:txBody>
      </p:sp>
      <p:sp>
        <p:nvSpPr>
          <p:cNvPr id="9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229600" y="4857750"/>
            <a:ext cx="762000" cy="185738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61DD570-A453-4ECE-B1A3-ABB9A2E6FAA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Заголовок 29"/>
          <p:cNvSpPr>
            <a:spLocks noGrp="1"/>
          </p:cNvSpPr>
          <p:nvPr>
            <p:ph type="title"/>
          </p:nvPr>
        </p:nvSpPr>
        <p:spPr>
          <a:xfrm>
            <a:off x="301752" y="342900"/>
            <a:ext cx="8686800" cy="630936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Дата 10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D40CFAE-74EB-4700-A533-B797B4B6E0A9}" type="datetimeFigureOut">
              <a:rPr lang="ru-RU"/>
              <a:pPr>
                <a:defRPr/>
              </a:pPr>
              <a:t>06.03.2017</a:t>
            </a:fld>
            <a:endParaRPr lang="ru-RU"/>
          </a:p>
        </p:txBody>
      </p:sp>
      <p:sp>
        <p:nvSpPr>
          <p:cNvPr id="4" name="Нижний колонтитул 2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EF24DA7-EFCB-4331-9F12-85E4D7826F6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0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A3B8B10-B9BC-4C8D-9280-9659B80AFA00}" type="datetimeFigureOut">
              <a:rPr lang="ru-RU"/>
              <a:pPr>
                <a:defRPr/>
              </a:pPr>
              <a:t>06.03.2017</a:t>
            </a:fld>
            <a:endParaRPr lang="ru-RU"/>
          </a:p>
        </p:txBody>
      </p:sp>
      <p:sp>
        <p:nvSpPr>
          <p:cNvPr id="3" name="Нижний колонтитул 2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0582588-0D7D-47B2-BFBE-80501C0D94A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ая соединительная линия 4"/>
          <p:cNvSpPr>
            <a:spLocks noChangeShapeType="1"/>
          </p:cNvSpPr>
          <p:nvPr/>
        </p:nvSpPr>
        <p:spPr bwMode="auto">
          <a:xfrm>
            <a:off x="514350" y="4386838"/>
            <a:ext cx="8629650" cy="1786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2" name="Заголовок 11"/>
          <p:cNvSpPr>
            <a:spLocks noGrp="1"/>
          </p:cNvSpPr>
          <p:nvPr>
            <p:ph type="title"/>
          </p:nvPr>
        </p:nvSpPr>
        <p:spPr>
          <a:xfrm>
            <a:off x="457200" y="4114800"/>
            <a:ext cx="8458200" cy="390525"/>
          </a:xfrm>
        </p:spPr>
        <p:txBody>
          <a:bodyPr/>
          <a:lstStyle>
            <a:lvl1pPr algn="l">
              <a:buNone/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26" name="Текст 25"/>
          <p:cNvSpPr>
            <a:spLocks noGrp="1"/>
          </p:cNvSpPr>
          <p:nvPr>
            <p:ph type="body" idx="2"/>
          </p:nvPr>
        </p:nvSpPr>
        <p:spPr>
          <a:xfrm>
            <a:off x="457201" y="457200"/>
            <a:ext cx="3008313" cy="360045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4" name="Содержимое 13"/>
          <p:cNvSpPr>
            <a:spLocks noGrp="1"/>
          </p:cNvSpPr>
          <p:nvPr>
            <p:ph sz="half" idx="1"/>
          </p:nvPr>
        </p:nvSpPr>
        <p:spPr>
          <a:xfrm>
            <a:off x="3575050" y="457200"/>
            <a:ext cx="5340350" cy="360045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6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7748033-8555-4669-8D34-992A1D5205BC}" type="datetimeFigureOut">
              <a:rPr lang="ru-RU"/>
              <a:pPr>
                <a:defRPr/>
              </a:pPr>
              <a:t>06.03.2017</a:t>
            </a:fld>
            <a:endParaRPr lang="ru-RU"/>
          </a:p>
        </p:txBody>
      </p:sp>
      <p:sp>
        <p:nvSpPr>
          <p:cNvPr id="7" name="Нижний колонтитул 2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F472FD0-EBF8-40C8-8A54-38415E2CB0D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Рисунок 12"/>
          <p:cNvSpPr>
            <a:spLocks noGrp="1"/>
          </p:cNvSpPr>
          <p:nvPr>
            <p:ph type="pic" idx="1"/>
          </p:nvPr>
        </p:nvSpPr>
        <p:spPr>
          <a:xfrm>
            <a:off x="3505200" y="462476"/>
            <a:ext cx="5029200" cy="27432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ru-RU" noProof="0" smtClean="0"/>
              <a:t>Вставка рисунка</a:t>
            </a:r>
            <a:endParaRPr lang="en-US" noProof="0" dirty="0"/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>
          <a:xfrm>
            <a:off x="381000" y="3745320"/>
            <a:ext cx="5867400" cy="391716"/>
          </a:xfrm>
        </p:spPr>
        <p:txBody>
          <a:bodyPr/>
          <a:lstStyle>
            <a:lvl1pPr algn="l">
              <a:buNone/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26" name="Текст 25"/>
          <p:cNvSpPr>
            <a:spLocks noGrp="1"/>
          </p:cNvSpPr>
          <p:nvPr>
            <p:ph type="body" sz="half" idx="2"/>
          </p:nvPr>
        </p:nvSpPr>
        <p:spPr>
          <a:xfrm>
            <a:off x="381000" y="4149913"/>
            <a:ext cx="5867400" cy="576263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10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5673BCF-5187-406E-A462-4582E9DF1C68}" type="datetimeFigureOut">
              <a:rPr lang="ru-RU"/>
              <a:pPr>
                <a:defRPr/>
              </a:pPr>
              <a:t>06.03.2017</a:t>
            </a:fld>
            <a:endParaRPr lang="ru-RU"/>
          </a:p>
        </p:txBody>
      </p:sp>
      <p:sp>
        <p:nvSpPr>
          <p:cNvPr id="6" name="Нижний колонтитул 2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47CC1B2-40EC-4055-8404-ABC77F5F535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10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41BA4FA-5AFB-41A2-98DB-EEED4F8E770F}" type="datetimeFigureOut">
              <a:rPr lang="ru-RU"/>
              <a:pPr>
                <a:defRPr/>
              </a:pPr>
              <a:t>06.03.2017</a:t>
            </a:fld>
            <a:endParaRPr lang="ru-RU"/>
          </a:p>
        </p:txBody>
      </p:sp>
      <p:sp>
        <p:nvSpPr>
          <p:cNvPr id="5" name="Нижний колонтитул 2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956DBB6-3397-4B3E-966D-732AE49D8C7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411957"/>
            <a:ext cx="1828800" cy="4388644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411957"/>
            <a:ext cx="6248400" cy="4388644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10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B2F81DA-FBC3-4BDA-A651-745A6C8028F5}" type="datetimeFigureOut">
              <a:rPr lang="ru-RU"/>
              <a:pPr>
                <a:defRPr/>
              </a:pPr>
              <a:t>06.03.2017</a:t>
            </a:fld>
            <a:endParaRPr lang="ru-RU"/>
          </a:p>
        </p:txBody>
      </p:sp>
      <p:sp>
        <p:nvSpPr>
          <p:cNvPr id="5" name="Нижний колонтитул 2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0D8ABFE-9144-40A3-B1D9-35ACF4FDAF7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3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788174"/>
            <a:ext cx="8629650" cy="1786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029" name="Текст 7"/>
          <p:cNvSpPr>
            <a:spLocks noGrp="1"/>
          </p:cNvSpPr>
          <p:nvPr>
            <p:ph type="body" idx="1"/>
          </p:nvPr>
        </p:nvSpPr>
        <p:spPr bwMode="auto">
          <a:xfrm>
            <a:off x="304800" y="1165622"/>
            <a:ext cx="8686800" cy="33944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smtClean="0"/>
          </a:p>
        </p:txBody>
      </p:sp>
      <p:sp>
        <p:nvSpPr>
          <p:cNvPr id="11" name="Дата 10"/>
          <p:cNvSpPr>
            <a:spLocks noGrp="1"/>
          </p:cNvSpPr>
          <p:nvPr>
            <p:ph type="dt" sz="half" idx="2"/>
          </p:nvPr>
        </p:nvSpPr>
        <p:spPr>
          <a:xfrm>
            <a:off x="6477000" y="57150"/>
            <a:ext cx="2514600" cy="216694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pPr>
              <a:defRPr/>
            </a:pPr>
            <a:fld id="{9BDBA8F5-C538-4C41-A977-9575570235D4}" type="datetimeFigureOut">
              <a:rPr lang="ru-RU"/>
              <a:pPr>
                <a:defRPr/>
              </a:pPr>
              <a:t>06.03.2017</a:t>
            </a:fld>
            <a:endParaRPr lang="ru-RU"/>
          </a:p>
        </p:txBody>
      </p:sp>
      <p:sp>
        <p:nvSpPr>
          <p:cNvPr id="28" name="Нижний колонтитул 27"/>
          <p:cNvSpPr>
            <a:spLocks noGrp="1"/>
          </p:cNvSpPr>
          <p:nvPr>
            <p:ph type="ftr" sz="quarter" idx="3"/>
          </p:nvPr>
        </p:nvSpPr>
        <p:spPr>
          <a:xfrm>
            <a:off x="3124200" y="57150"/>
            <a:ext cx="3352800" cy="216694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8229600" y="4857751"/>
            <a:ext cx="762000" cy="183356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pPr>
              <a:defRPr/>
            </a:pPr>
            <a:fld id="{F8854B7B-112A-4E00-8FA3-5CF1B639396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10" name="Заголовок 9"/>
          <p:cNvSpPr>
            <a:spLocks noGrp="1"/>
          </p:cNvSpPr>
          <p:nvPr>
            <p:ph type="title"/>
          </p:nvPr>
        </p:nvSpPr>
        <p:spPr>
          <a:xfrm>
            <a:off x="304800" y="342900"/>
            <a:ext cx="8686800" cy="62865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514350" y="788174"/>
            <a:ext cx="8629650" cy="1786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514350" y="793490"/>
            <a:ext cx="8629650" cy="1786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173" r:id="rId1"/>
    <p:sldLayoutId id="2147484174" r:id="rId2"/>
    <p:sldLayoutId id="2147484175" r:id="rId3"/>
    <p:sldLayoutId id="2147484176" r:id="rId4"/>
    <p:sldLayoutId id="2147484177" r:id="rId5"/>
    <p:sldLayoutId id="2147484178" r:id="rId6"/>
    <p:sldLayoutId id="2147484179" r:id="rId7"/>
    <p:sldLayoutId id="2147484180" r:id="rId8"/>
    <p:sldLayoutId id="2147484181" r:id="rId9"/>
    <p:sldLayoutId id="2147484182" r:id="rId10"/>
    <p:sldLayoutId id="2147484183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3600" kern="1200" cap="all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Franklin Gothic Medium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Franklin Gothic Medium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Franklin Gothic Medium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Franklin Gothic Medium" pitchFamily="34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Franklin Gothic Medium" pitchFamily="34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Franklin Gothic Medium" pitchFamily="34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Franklin Gothic Medium" pitchFamily="34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Franklin Gothic Medium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0000"/>
        <a:buFont typeface="Wingdings 2" pitchFamily="18" charset="2"/>
        <a:buChar char=""/>
        <a:defRPr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0000"/>
        <a:buFont typeface="Wingdings 2" pitchFamily="18" charset="2"/>
        <a:buChar char=""/>
        <a:defRPr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0000"/>
        <a:buFont typeface="Wingdings 2" pitchFamily="18" charset="2"/>
        <a:buChar char=""/>
        <a:defRPr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0000"/>
        <a:buFont typeface="Wingdings 2" pitchFamily="18" charset="2"/>
        <a:buChar char=""/>
        <a:defRPr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0000"/>
        <a:buFont typeface="Wingdings 2" pitchFamily="18" charset="2"/>
        <a:buChar char=""/>
        <a:defRPr sz="20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e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jpeg"/><Relationship Id="rId5" Type="http://schemas.microsoft.com/office/2007/relationships/hdphoto" Target="../media/hdphoto2.wdp"/><Relationship Id="rId4" Type="http://schemas.openxmlformats.org/officeDocument/2006/relationships/image" Target="../media/image6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2.jpeg"/></Relationships>
</file>

<file path=ppt/slides/_rels/slide12.xml.rels><?xml version="1.0" encoding="UTF-8" standalone="yes"?>
<Relationships xmlns="http://schemas.openxmlformats.org/package/2006/relationships"><Relationship Id="rId3" Type="http://schemas.microsoft.com/office/2007/relationships/hdphoto" Target="../media/hdphoto5.wdp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4.xml"/><Relationship Id="rId5" Type="http://schemas.microsoft.com/office/2007/relationships/hdphoto" Target="../media/hdphoto6.wdp"/><Relationship Id="rId4" Type="http://schemas.openxmlformats.org/officeDocument/2006/relationships/image" Target="../media/image14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323528" y="0"/>
            <a:ext cx="8686800" cy="594066"/>
          </a:xfrm>
        </p:spPr>
        <p:txBody>
          <a:bodyPr>
            <a:normAutofit fontScale="90000"/>
          </a:bodyPr>
          <a:lstStyle/>
          <a:p>
            <a:pPr lvl="0" algn="ctr"/>
            <a:r>
              <a:rPr lang="ru-RU" b="1" cap="none" dirty="0" smtClean="0">
                <a:ln w="6350">
                  <a:noFill/>
                </a:ln>
                <a:solidFill>
                  <a:srgbClr val="C00000"/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</a:rPr>
              <a:t/>
            </a:r>
            <a:br>
              <a:rPr lang="ru-RU" b="1" cap="none" dirty="0" smtClean="0">
                <a:ln w="6350">
                  <a:noFill/>
                </a:ln>
                <a:solidFill>
                  <a:srgbClr val="C00000"/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</a:rPr>
            </a:br>
            <a:r>
              <a:rPr lang="ru-RU" b="1" cap="none" dirty="0" smtClean="0">
                <a:ln w="6350">
                  <a:noFill/>
                </a:ln>
                <a:solidFill>
                  <a:srgbClr val="C00000"/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</a:rPr>
              <a:t>Управление </a:t>
            </a:r>
            <a:r>
              <a:rPr lang="ru-RU" b="1" cap="none" dirty="0">
                <a:ln w="6350">
                  <a:noFill/>
                </a:ln>
                <a:solidFill>
                  <a:srgbClr val="C00000"/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</a:rPr>
              <a:t>образования </a:t>
            </a:r>
            <a:r>
              <a:rPr lang="ru-RU" b="1" cap="none" dirty="0" err="1">
                <a:ln w="6350">
                  <a:noFill/>
                </a:ln>
                <a:solidFill>
                  <a:srgbClr val="C00000"/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</a:rPr>
              <a:t>г.Волгодонска</a:t>
            </a:r>
            <a:r>
              <a:rPr lang="ru-RU" sz="4100" b="1" cap="none" dirty="0">
                <a:ln w="6350">
                  <a:noFill/>
                </a:ln>
                <a:solidFill>
                  <a:srgbClr val="C00000"/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</a:rPr>
              <a:t/>
            </a:r>
            <a:br>
              <a:rPr lang="ru-RU" sz="4100" b="1" cap="none" dirty="0">
                <a:ln w="6350">
                  <a:noFill/>
                </a:ln>
                <a:solidFill>
                  <a:srgbClr val="C00000"/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</a:rPr>
            </a:br>
            <a:endParaRPr lang="ru-RU" dirty="0"/>
          </a:p>
        </p:txBody>
      </p:sp>
      <p:sp>
        <p:nvSpPr>
          <p:cNvPr id="5" name="Объект 4"/>
          <p:cNvSpPr>
            <a:spLocks noGrp="1"/>
          </p:cNvSpPr>
          <p:nvPr>
            <p:ph sz="half" idx="1"/>
          </p:nvPr>
        </p:nvSpPr>
        <p:spPr>
          <a:xfrm>
            <a:off x="304800" y="4515966"/>
            <a:ext cx="8227640" cy="432048"/>
          </a:xfrm>
        </p:spPr>
        <p:txBody>
          <a:bodyPr/>
          <a:lstStyle/>
          <a:p>
            <a:pPr marL="0" indent="0" algn="ctr">
              <a:buNone/>
            </a:pPr>
            <a:r>
              <a:rPr lang="ru-RU" b="1" dirty="0" smtClean="0">
                <a:ln w="6350">
                  <a:noFill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МБУДО «Центр «Радуга» </a:t>
            </a:r>
            <a:r>
              <a:rPr lang="ru-RU" b="1" dirty="0" err="1" smtClean="0">
                <a:ln w="6350">
                  <a:noFill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г.Волгодонска</a:t>
            </a:r>
            <a:endParaRPr lang="ru-RU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ctr">
              <a:buNone/>
            </a:pPr>
            <a:r>
              <a:rPr lang="ru-RU" b="1" dirty="0" smtClean="0">
                <a:ln w="6350">
                  <a:noFill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</a:t>
            </a:r>
            <a:endParaRPr lang="ru-RU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7" name="Picture 2" descr="C:\Users\User\Pictures\image (6)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827584" y="627534"/>
            <a:ext cx="7560840" cy="3960440"/>
          </a:xfrm>
          <a:prstGeom prst="rect">
            <a:avLst/>
          </a:prstGeom>
          <a:noFill/>
          <a:ln>
            <a:noFill/>
          </a:ln>
          <a:effectLst>
            <a:glow rad="228600">
              <a:schemeClr val="accent3">
                <a:satMod val="175000"/>
                <a:alpha val="40000"/>
              </a:schemeClr>
            </a:glow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</p:spTree>
    <p:extLst>
      <p:ext uri="{BB962C8B-B14F-4D97-AF65-F5344CB8AC3E}">
        <p14:creationId xmlns:p14="http://schemas.microsoft.com/office/powerpoint/2010/main" val="12694246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57158" y="321453"/>
            <a:ext cx="8686800" cy="2898369"/>
          </a:xfrm>
        </p:spPr>
        <p:txBody>
          <a:bodyPr rtlCol="0">
            <a:normAutofit fontScale="90000"/>
          </a:bodyPr>
          <a:lstStyle/>
          <a:p>
            <a:pPr algn="ctr">
              <a:lnSpc>
                <a:spcPct val="150000"/>
              </a:lnSpc>
            </a:pPr>
            <a:r>
              <a:rPr lang="ru-RU" b="1" i="1" dirty="0" smtClean="0"/>
              <a:t/>
            </a:r>
            <a:br>
              <a:rPr lang="ru-RU" b="1" i="1" dirty="0" smtClean="0"/>
            </a:br>
            <a:r>
              <a:rPr lang="ru-RU" b="1" i="1" dirty="0" smtClean="0"/>
              <a:t/>
            </a:r>
            <a:br>
              <a:rPr lang="ru-RU" b="1" i="1" dirty="0" smtClean="0"/>
            </a:br>
            <a:r>
              <a:rPr lang="ru-RU" b="1" i="1" dirty="0" smtClean="0"/>
              <a:t/>
            </a:r>
            <a:br>
              <a:rPr lang="ru-RU" b="1" i="1" dirty="0" smtClean="0"/>
            </a:br>
            <a:r>
              <a:rPr lang="ru-RU" b="1" i="1" dirty="0" smtClean="0"/>
              <a:t/>
            </a:r>
            <a:br>
              <a:rPr lang="ru-RU" b="1" i="1" dirty="0" smtClean="0"/>
            </a:br>
            <a:r>
              <a:rPr lang="ru-RU" sz="3100" b="1" i="1" dirty="0" smtClean="0">
                <a:solidFill>
                  <a:srgbClr val="C00000"/>
                </a:solidFill>
              </a:rPr>
              <a:t>Организация </a:t>
            </a:r>
            <a:r>
              <a:rPr lang="ru-RU" sz="3100" b="1" i="1" dirty="0" smtClean="0">
                <a:solidFill>
                  <a:srgbClr val="C00000"/>
                </a:solidFill>
              </a:rPr>
              <a:t>работы </a:t>
            </a:r>
            <a:br>
              <a:rPr lang="ru-RU" sz="3100" b="1" i="1" dirty="0" smtClean="0">
                <a:solidFill>
                  <a:srgbClr val="C00000"/>
                </a:solidFill>
              </a:rPr>
            </a:br>
            <a:r>
              <a:rPr lang="ru-RU" sz="3100" b="1" i="1" dirty="0" smtClean="0">
                <a:solidFill>
                  <a:srgbClr val="C00000"/>
                </a:solidFill>
              </a:rPr>
              <a:t>школы начинающего педагога </a:t>
            </a:r>
            <a:br>
              <a:rPr lang="ru-RU" sz="3100" b="1" i="1" dirty="0" smtClean="0">
                <a:solidFill>
                  <a:srgbClr val="C00000"/>
                </a:solidFill>
              </a:rPr>
            </a:br>
            <a:r>
              <a:rPr lang="ru-RU" sz="3100" b="1" i="1" dirty="0" err="1" smtClean="0">
                <a:solidFill>
                  <a:srgbClr val="C00000"/>
                </a:solidFill>
              </a:rPr>
              <a:t>мбудо</a:t>
            </a:r>
            <a:r>
              <a:rPr lang="ru-RU" sz="3100" b="1" i="1" dirty="0" smtClean="0">
                <a:solidFill>
                  <a:srgbClr val="C00000"/>
                </a:solidFill>
              </a:rPr>
              <a:t> «Центр «Радуга» </a:t>
            </a:r>
            <a:r>
              <a:rPr lang="ru-RU" sz="3100" b="1" i="1" dirty="0" err="1" smtClean="0">
                <a:solidFill>
                  <a:srgbClr val="C00000"/>
                </a:solidFill>
              </a:rPr>
              <a:t>г.Волгодонска</a:t>
            </a:r>
            <a:r>
              <a:rPr lang="ru-RU" sz="3100" b="1" i="1" dirty="0" smtClean="0">
                <a:solidFill>
                  <a:srgbClr val="C00000"/>
                </a:solidFill>
              </a:rPr>
              <a:t/>
            </a:r>
            <a:br>
              <a:rPr lang="ru-RU" sz="3100" b="1" i="1" dirty="0" smtClean="0">
                <a:solidFill>
                  <a:srgbClr val="C00000"/>
                </a:solidFill>
              </a:rPr>
            </a:br>
            <a:r>
              <a:rPr lang="ru-RU" sz="3100" b="1" i="1" dirty="0" smtClean="0">
                <a:solidFill>
                  <a:srgbClr val="C00000"/>
                </a:solidFill>
              </a:rPr>
              <a:t> как условие  профессионального роста молодого педагога  дополнительного образования </a:t>
            </a:r>
            <a:r>
              <a:rPr lang="ru-RU" sz="3100" b="1" dirty="0" smtClean="0">
                <a:solidFill>
                  <a:srgbClr val="C00000"/>
                </a:solidFill>
              </a:rPr>
              <a:t/>
            </a:r>
            <a:br>
              <a:rPr lang="ru-RU" sz="3100" b="1" dirty="0" smtClean="0">
                <a:solidFill>
                  <a:srgbClr val="C00000"/>
                </a:solidFill>
              </a:rPr>
            </a:br>
            <a:r>
              <a:rPr lang="ru-RU" b="1" dirty="0" smtClean="0">
                <a:solidFill>
                  <a:srgbClr val="C00000"/>
                </a:solidFill>
              </a:rPr>
              <a:t> </a:t>
            </a:r>
            <a:r>
              <a:rPr lang="ru-RU" b="1" dirty="0" smtClean="0">
                <a:effectLst/>
              </a:rPr>
              <a:t> </a:t>
            </a:r>
            <a:r>
              <a:rPr lang="ru-RU" b="1" dirty="0" smtClean="0">
                <a:solidFill>
                  <a:srgbClr val="C00000"/>
                </a:solidFill>
              </a:rPr>
              <a:t/>
            </a:r>
            <a:br>
              <a:rPr lang="ru-RU" b="1" dirty="0" smtClean="0">
                <a:solidFill>
                  <a:srgbClr val="C00000"/>
                </a:solidFill>
              </a:rPr>
            </a:br>
            <a:r>
              <a:rPr lang="ru-RU" sz="3100" b="1" dirty="0" err="1" smtClean="0">
                <a:solidFill>
                  <a:srgbClr val="002060"/>
                </a:solidFill>
              </a:rPr>
              <a:t>Мамутова</a:t>
            </a:r>
            <a:r>
              <a:rPr lang="ru-RU" sz="3100" b="1" dirty="0" smtClean="0">
                <a:solidFill>
                  <a:srgbClr val="002060"/>
                </a:solidFill>
              </a:rPr>
              <a:t> </a:t>
            </a:r>
            <a:r>
              <a:rPr lang="ru-RU" sz="3100" b="1" dirty="0" err="1" smtClean="0">
                <a:solidFill>
                  <a:srgbClr val="002060"/>
                </a:solidFill>
              </a:rPr>
              <a:t>А.к</a:t>
            </a:r>
            <a:r>
              <a:rPr lang="ru-RU" sz="3100" b="1" dirty="0" smtClean="0">
                <a:solidFill>
                  <a:srgbClr val="002060"/>
                </a:solidFill>
              </a:rPr>
              <a:t>., </a:t>
            </a:r>
            <a:r>
              <a:rPr lang="ru-RU" sz="3100" b="1" cap="none" dirty="0" smtClean="0">
                <a:solidFill>
                  <a:srgbClr val="002060"/>
                </a:solidFill>
              </a:rPr>
              <a:t>методист высшей категории</a:t>
            </a:r>
            <a:r>
              <a:rPr lang="ru-RU" cap="none" dirty="0" smtClean="0">
                <a:solidFill>
                  <a:srgbClr val="002060"/>
                </a:solidFill>
              </a:rPr>
              <a:t/>
            </a:r>
            <a:br>
              <a:rPr lang="ru-RU" cap="none" dirty="0" smtClean="0">
                <a:solidFill>
                  <a:srgbClr val="002060"/>
                </a:solidFill>
              </a:rPr>
            </a:br>
            <a:r>
              <a:rPr lang="ru-RU" sz="2700" b="1" cap="none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12700" stA="48000" endA="300" endPos="55000" dir="5400000" sy="-90000" algn="bl" rotWithShape="0"/>
                </a:effectLst>
              </a:rPr>
              <a:t>06.03.2017</a:t>
            </a:r>
            <a:r>
              <a:rPr lang="ru-RU" b="1" i="1" cap="none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12700" stA="48000" endA="300" endPos="55000" dir="5400000" sy="-90000" algn="bl" rotWithShape="0"/>
                </a:effectLst>
              </a:rPr>
              <a:t> </a:t>
            </a:r>
            <a:r>
              <a:rPr lang="ru-RU" cap="none" dirty="0" smtClean="0"/>
              <a:t/>
            </a:r>
            <a:br>
              <a:rPr lang="ru-RU" cap="none" dirty="0" smtClean="0"/>
            </a:br>
            <a:r>
              <a:rPr lang="ru-RU" sz="2700" dirty="0" smtClean="0"/>
              <a:t> </a:t>
            </a:r>
            <a:endParaRPr lang="ru-RU" sz="2700" dirty="0">
              <a:solidFill>
                <a:srgbClr val="C00000"/>
              </a:solidFill>
              <a:latin typeface="Bookman Old Style" pitchFamily="18" charset="0"/>
            </a:endParaRPr>
          </a:p>
        </p:txBody>
      </p:sp>
      <p:sp>
        <p:nvSpPr>
          <p:cNvPr id="15363" name="Содержимое 2"/>
          <p:cNvSpPr>
            <a:spLocks noGrp="1"/>
          </p:cNvSpPr>
          <p:nvPr>
            <p:ph idx="1"/>
          </p:nvPr>
        </p:nvSpPr>
        <p:spPr>
          <a:xfrm>
            <a:off x="0" y="4875610"/>
            <a:ext cx="9144000" cy="160734"/>
          </a:xfrm>
        </p:spPr>
        <p:txBody>
          <a:bodyPr/>
          <a:lstStyle/>
          <a:p>
            <a:pPr marL="447675" indent="-382588" eaLnBrk="1" hangingPunct="1">
              <a:buFont typeface="Wingdings 2" pitchFamily="18" charset="2"/>
              <a:buChar char=""/>
            </a:pPr>
            <a:endParaRPr lang="ru-RU" sz="2400" b="1" smtClean="0">
              <a:solidFill>
                <a:srgbClr val="002060"/>
              </a:solidFill>
              <a:latin typeface="Bookman Old Style" pitchFamily="18" charset="0"/>
            </a:endParaRPr>
          </a:p>
          <a:p>
            <a:pPr marL="447675" indent="-382588" eaLnBrk="1" hangingPunct="1">
              <a:buFont typeface="Wingdings 2" pitchFamily="18" charset="2"/>
              <a:buChar char=""/>
            </a:pPr>
            <a:endParaRPr lang="ru-RU" sz="2400" b="1" smtClean="0">
              <a:solidFill>
                <a:srgbClr val="002060"/>
              </a:solidFill>
              <a:latin typeface="Bookman Old Style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95536" y="1131590"/>
            <a:ext cx="8208912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Book" panose="020B0503020102020204" pitchFamily="34" charset="0"/>
              </a:rPr>
              <a:t>ЦЕЛЬ ШНП: СОДЕЙСТВИЕ ЭФФЕКТИВНОМУ РАЗВИТИЮ ПРОФЕССИОНАЛЬНОЙ КОМПЕТЕНТНОСТИ НАЧИНАЮЩЕГО ПЕДАГОГА.</a:t>
            </a:r>
            <a:endParaRPr lang="ru-RU" sz="32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Franklin Gothic Book" panose="020B0503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4614584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195486"/>
            <a:ext cx="8686800" cy="392646"/>
          </a:xfrm>
        </p:spPr>
        <p:txBody>
          <a:bodyPr>
            <a:noAutofit/>
          </a:bodyPr>
          <a:lstStyle/>
          <a:p>
            <a:pPr algn="ctr"/>
            <a:r>
              <a:rPr lang="ru-RU" sz="3200" b="1" i="1" dirty="0" smtClean="0">
                <a:solidFill>
                  <a:srgbClr val="C00000"/>
                </a:solidFill>
              </a:rPr>
              <a:t>тематика </a:t>
            </a:r>
            <a:r>
              <a:rPr lang="ru-RU" sz="3200" b="1" i="1" dirty="0">
                <a:solidFill>
                  <a:srgbClr val="C00000"/>
                </a:solidFill>
              </a:rPr>
              <a:t>занятий </a:t>
            </a:r>
            <a:r>
              <a:rPr lang="ru-RU" sz="3200" b="1" i="1" dirty="0" smtClean="0">
                <a:solidFill>
                  <a:srgbClr val="C00000"/>
                </a:solidFill>
              </a:rPr>
              <a:t> ШНП</a:t>
            </a:r>
            <a:endParaRPr lang="ru-RU" sz="3200" b="1" i="1" dirty="0">
              <a:solidFill>
                <a:srgbClr val="C0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23528" y="699542"/>
            <a:ext cx="8686800" cy="3716536"/>
          </a:xfrm>
        </p:spPr>
        <p:txBody>
          <a:bodyPr/>
          <a:lstStyle/>
          <a:p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Рабочая документация педагога</a:t>
            </a:r>
          </a:p>
          <a:p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Изучение личности ребенка и детского коллектива</a:t>
            </a:r>
          </a:p>
          <a:p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Методическое обеспечение образовательного процесса</a:t>
            </a:r>
          </a:p>
          <a:p>
            <a:r>
              <a:rPr lang="ru-RU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</a:t>
            </a:r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ценка уровня </a:t>
            </a:r>
            <a:r>
              <a:rPr lang="ru-RU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обученности</a:t>
            </a:r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учащихся  </a:t>
            </a:r>
          </a:p>
          <a:p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Особенности организации воспитательной работы</a:t>
            </a:r>
            <a:endParaRPr lang="ru-RU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1545607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0"/>
            <a:ext cx="8686800" cy="628650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i="1" dirty="0" smtClean="0">
                <a:solidFill>
                  <a:srgbClr val="C00000"/>
                </a:solidFill>
              </a:rPr>
              <a:t>Вопросы для собеседования</a:t>
            </a:r>
            <a:endParaRPr lang="ru-RU" b="1" i="1" dirty="0">
              <a:solidFill>
                <a:srgbClr val="C0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23528" y="627534"/>
            <a:ext cx="8686800" cy="3394472"/>
          </a:xfrm>
        </p:spPr>
        <p:txBody>
          <a:bodyPr/>
          <a:lstStyle/>
          <a:p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Чем вы интересуетесь?</a:t>
            </a:r>
          </a:p>
          <a:p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Что умеете делать хорошо?</a:t>
            </a:r>
          </a:p>
          <a:p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Что можете передать детям?</a:t>
            </a:r>
          </a:p>
          <a:p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Чем интересна ваша программа?</a:t>
            </a:r>
          </a:p>
          <a:p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При каких условиях дети придут на эту программу?</a:t>
            </a:r>
          </a:p>
          <a:p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Что нужно сделать, чтобы научить детей тому, что умеете сами?</a:t>
            </a:r>
            <a:endParaRPr lang="ru-RU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4541660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13213"/>
            <a:ext cx="8686800" cy="628650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i="1" dirty="0" smtClean="0">
                <a:solidFill>
                  <a:srgbClr val="C00000"/>
                </a:solidFill>
              </a:rPr>
              <a:t>Особенности успешного занятия</a:t>
            </a:r>
            <a:endParaRPr lang="ru-RU" b="1" i="1" dirty="0">
              <a:solidFill>
                <a:srgbClr val="C0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627534"/>
            <a:ext cx="8686800" cy="3394472"/>
          </a:xfrm>
        </p:spPr>
        <p:txBody>
          <a:bodyPr/>
          <a:lstStyle/>
          <a:p>
            <a:r>
              <a:rPr lang="ru-RU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Быстрый темп с чередованием деятельности</a:t>
            </a:r>
          </a:p>
          <a:p>
            <a:r>
              <a:rPr lang="ru-RU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Опора на знания и опыт детей, ведение диалога</a:t>
            </a:r>
          </a:p>
          <a:p>
            <a:r>
              <a:rPr lang="ru-RU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Использование приемов, которые вызовут яркие эмоции у детей</a:t>
            </a:r>
          </a:p>
          <a:p>
            <a:r>
              <a:rPr lang="ru-RU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Активное введение детей в учебный процесс с последующей рефлексией занятия</a:t>
            </a:r>
          </a:p>
          <a:p>
            <a:r>
              <a:rPr lang="ru-RU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Предъявление первых требований, обеспечивающих </a:t>
            </a:r>
            <a:r>
              <a:rPr lang="ru-RU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безопасность</a:t>
            </a:r>
            <a:r>
              <a:rPr lang="ru-RU" sz="2800" dirty="0" smtClean="0"/>
              <a:t> </a:t>
            </a:r>
            <a:endParaRPr lang="ru-RU" sz="2800" dirty="0" smtClean="0"/>
          </a:p>
        </p:txBody>
      </p:sp>
    </p:spTree>
    <p:extLst>
      <p:ext uri="{BB962C8B-B14F-4D97-AF65-F5344CB8AC3E}">
        <p14:creationId xmlns:p14="http://schemas.microsoft.com/office/powerpoint/2010/main" val="6375540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47539"/>
            <a:ext cx="8715375" cy="589364"/>
          </a:xfrm>
        </p:spPr>
        <p:txBody>
          <a:bodyPr rtlCol="0">
            <a:normAutofit/>
          </a:bodyPr>
          <a:lstStyle/>
          <a:p>
            <a:pPr marL="484632" algn="ctr" eaLnBrk="1" fontAlgn="auto" hangingPunct="1">
              <a:spcAft>
                <a:spcPts val="0"/>
              </a:spcAft>
              <a:defRPr/>
            </a:pPr>
            <a:r>
              <a:rPr lang="ru-RU" sz="2800" b="1" i="1" dirty="0" smtClean="0">
                <a:solidFill>
                  <a:srgbClr val="FF0000"/>
                </a:solidFill>
              </a:rPr>
              <a:t> </a:t>
            </a:r>
            <a:r>
              <a:rPr lang="ru-RU" sz="2800" b="1" i="1" dirty="0" smtClean="0">
                <a:solidFill>
                  <a:srgbClr val="FF0000"/>
                </a:solidFill>
              </a:rPr>
              <a:t> методические мероприятия  </a:t>
            </a:r>
            <a:endParaRPr lang="ru-RU" b="1" dirty="0">
              <a:solidFill>
                <a:srgbClr val="D60093"/>
              </a:solidFill>
              <a:latin typeface="Bookman Old Style" pitchFamily="18" charset="0"/>
            </a:endParaRPr>
          </a:p>
        </p:txBody>
      </p:sp>
      <p:sp>
        <p:nvSpPr>
          <p:cNvPr id="18435" name="Содержимое 3"/>
          <p:cNvSpPr>
            <a:spLocks noGrp="1"/>
          </p:cNvSpPr>
          <p:nvPr>
            <p:ph idx="1"/>
          </p:nvPr>
        </p:nvSpPr>
        <p:spPr>
          <a:xfrm>
            <a:off x="323528" y="-236562"/>
            <a:ext cx="8686800" cy="648072"/>
          </a:xfrm>
        </p:spPr>
        <p:txBody>
          <a:bodyPr/>
          <a:lstStyle/>
          <a:p>
            <a:pPr algn="ctr">
              <a:buFont typeface="Wingdings 2" pitchFamily="18" charset="2"/>
              <a:buNone/>
            </a:pPr>
            <a:r>
              <a:rPr lang="ru-RU" sz="2400" b="1" dirty="0" smtClean="0">
                <a:solidFill>
                  <a:srgbClr val="7030A0"/>
                </a:solidFill>
              </a:rPr>
              <a:t> </a:t>
            </a:r>
            <a:endParaRPr lang="ru-RU" sz="2400" b="1" dirty="0" smtClean="0">
              <a:solidFill>
                <a:srgbClr val="7030A0"/>
              </a:solidFill>
            </a:endParaRPr>
          </a:p>
          <a:p>
            <a:endParaRPr lang="ru-RU" sz="2400" b="1" dirty="0" smtClean="0">
              <a:solidFill>
                <a:srgbClr val="7030A0"/>
              </a:solidFill>
            </a:endParaRPr>
          </a:p>
          <a:p>
            <a:pPr>
              <a:buFont typeface="Wingdings 2" pitchFamily="18" charset="2"/>
              <a:buNone/>
            </a:pPr>
            <a:endParaRPr lang="ru-RU" dirty="0" smtClean="0"/>
          </a:p>
        </p:txBody>
      </p:sp>
      <p:pic>
        <p:nvPicPr>
          <p:cNvPr id="18436" name="Picture 4" descr="C:\Users\dns\Desktop\план МР 2014-15\фото мастер класс\Фото0276.jpg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 contrast="-20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 bwMode="auto">
          <a:xfrm>
            <a:off x="824730" y="3003798"/>
            <a:ext cx="3603253" cy="20162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437" name="Picture 5" descr="C:\Users\dns\Desktop\план МР 2014-15\фото мастер класс\мастер-класс 10.03.2015\Фото0266.jpg"/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20000" contrast="-40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 bwMode="auto">
          <a:xfrm>
            <a:off x="4954111" y="627534"/>
            <a:ext cx="3675260" cy="22322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438" name="Picture 7" descr="C:\Users\dns\Desktop\план МР 2014-15\фото мастер-класс 2\фото 2015\Фото0236.jpg"/>
          <p:cNvPicPr>
            <a:picLocks noChangeAspect="1" noChangeArrowheads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20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 bwMode="auto">
          <a:xfrm>
            <a:off x="539552" y="627534"/>
            <a:ext cx="3888431" cy="22322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439" name="Picture 8" descr="C:\Users\dns\Desktop\план МР 2014-15\фото мастер-класс 2\фото 2015\Фото0392.jpg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4954111" y="3003798"/>
            <a:ext cx="3675260" cy="20162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5327193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323528" y="123478"/>
            <a:ext cx="8686800" cy="630936"/>
          </a:xfrm>
        </p:spPr>
        <p:txBody>
          <a:bodyPr>
            <a:normAutofit fontScale="90000"/>
          </a:bodyPr>
          <a:lstStyle/>
          <a:p>
            <a:r>
              <a:rPr lang="ru-RU" b="1" i="1" dirty="0">
                <a:solidFill>
                  <a:srgbClr val="C00000"/>
                </a:solidFill>
              </a:rPr>
              <a:t>участие в инновационной работе</a:t>
            </a:r>
            <a:endParaRPr lang="ru-RU" dirty="0">
              <a:solidFill>
                <a:srgbClr val="C00000"/>
              </a:solidFill>
            </a:endParaRPr>
          </a:p>
        </p:txBody>
      </p:sp>
      <p:pic>
        <p:nvPicPr>
          <p:cNvPr id="7" name="Объект 6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1059582"/>
            <a:ext cx="4824536" cy="378042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8" name="Объект 7"/>
          <p:cNvSpPr>
            <a:spLocks noGrp="1"/>
          </p:cNvSpPr>
          <p:nvPr>
            <p:ph sz="half" idx="2"/>
          </p:nvPr>
        </p:nvSpPr>
        <p:spPr>
          <a:xfrm>
            <a:off x="5148064" y="1131590"/>
            <a:ext cx="3744416" cy="3629862"/>
          </a:xfrm>
        </p:spPr>
        <p:txBody>
          <a:bodyPr/>
          <a:lstStyle/>
          <a:p>
            <a:pPr marL="0" indent="0">
              <a:buNone/>
            </a:pPr>
            <a:r>
              <a:rPr 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«Формирование экологической культуры учащихся через организацию сетевого взаимодействия МБУДО «Центр «Радуга» с образовательными учреждениями города». </a:t>
            </a:r>
            <a:endParaRPr lang="ru-RU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9024212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457200" y="51470"/>
            <a:ext cx="8686800" cy="630936"/>
          </a:xfrm>
        </p:spPr>
        <p:txBody>
          <a:bodyPr>
            <a:normAutofit fontScale="90000"/>
          </a:bodyPr>
          <a:lstStyle/>
          <a:p>
            <a:r>
              <a:rPr lang="ru-RU" b="1" i="1" dirty="0">
                <a:solidFill>
                  <a:srgbClr val="C00000"/>
                </a:solidFill>
              </a:rPr>
              <a:t>участие в инновационной работе</a:t>
            </a:r>
            <a:endParaRPr lang="ru-RU" dirty="0">
              <a:solidFill>
                <a:srgbClr val="C00000"/>
              </a:solidFill>
            </a:endParaRPr>
          </a:p>
        </p:txBody>
      </p:sp>
      <p:pic>
        <p:nvPicPr>
          <p:cNvPr id="7" name="Picture 2" descr="C:\Users\dns\Desktop\ШНП 2016 УО\ФОТО презентация 6.03.17\Музыка добра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11559" y="771550"/>
            <a:ext cx="3528393" cy="42484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Объект 2"/>
          <p:cNvSpPr>
            <a:spLocks noGrp="1"/>
          </p:cNvSpPr>
          <p:nvPr>
            <p:ph sz="half" idx="2"/>
          </p:nvPr>
        </p:nvSpPr>
        <p:spPr>
          <a:xfrm>
            <a:off x="4427984" y="699542"/>
            <a:ext cx="4343400" cy="3543300"/>
          </a:xfrm>
        </p:spPr>
        <p:txBody>
          <a:bodyPr/>
          <a:lstStyle/>
          <a:p>
            <a:pPr marL="0" indent="0">
              <a:buNone/>
            </a:pPr>
            <a:r>
              <a:rPr lang="ru-RU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haroni" panose="02010803020104030203" pitchFamily="2" charset="-79"/>
              </a:rPr>
              <a:t>«Инновационная модель сопровождения образовательного  процесса как фактор успешного  развития и  социальной адаптации   детей с ограниченными возможностями  здоровья в МБУДО «Центр  «Радуга» </a:t>
            </a:r>
            <a:r>
              <a:rPr lang="ru-RU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haroni" panose="02010803020104030203" pitchFamily="2" charset="-79"/>
              </a:rPr>
              <a:t>г.Волгодонска</a:t>
            </a:r>
            <a:r>
              <a:rPr lang="ru-RU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haroni" panose="02010803020104030203" pitchFamily="2" charset="-79"/>
              </a:rPr>
              <a:t>». </a:t>
            </a:r>
          </a:p>
          <a:p>
            <a:endParaRPr lang="ru-RU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5724128" y="1913878"/>
            <a:ext cx="288032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07612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Заголовок 10"/>
          <p:cNvSpPr>
            <a:spLocks noGrp="1"/>
          </p:cNvSpPr>
          <p:nvPr>
            <p:ph type="title"/>
          </p:nvPr>
        </p:nvSpPr>
        <p:spPr>
          <a:xfrm>
            <a:off x="304800" y="141480"/>
            <a:ext cx="8686800" cy="830070"/>
          </a:xfrm>
        </p:spPr>
        <p:txBody>
          <a:bodyPr>
            <a:noAutofit/>
          </a:bodyPr>
          <a:lstStyle/>
          <a:p>
            <a:pPr algn="ctr"/>
            <a:r>
              <a:rPr lang="ru-RU" sz="2800" b="1" i="1" dirty="0" smtClean="0">
                <a:solidFill>
                  <a:srgbClr val="C00000"/>
                </a:solidFill>
              </a:rPr>
              <a:t>Портфолио  педагога </a:t>
            </a:r>
            <a:br>
              <a:rPr lang="ru-RU" sz="2800" b="1" i="1" dirty="0" smtClean="0">
                <a:solidFill>
                  <a:srgbClr val="C00000"/>
                </a:solidFill>
              </a:rPr>
            </a:br>
            <a:r>
              <a:rPr lang="ru-RU" sz="2800" b="1" i="1" dirty="0" smtClean="0">
                <a:solidFill>
                  <a:srgbClr val="C00000"/>
                </a:solidFill>
              </a:rPr>
              <a:t>дополнительного образования</a:t>
            </a:r>
            <a:endParaRPr lang="ru-RU" sz="2800" b="1" i="1" dirty="0">
              <a:solidFill>
                <a:srgbClr val="C00000"/>
              </a:solidFill>
            </a:endParaRPr>
          </a:p>
        </p:txBody>
      </p:sp>
      <p:sp>
        <p:nvSpPr>
          <p:cNvPr id="12" name="Объект 11"/>
          <p:cNvSpPr>
            <a:spLocks noGrp="1"/>
          </p:cNvSpPr>
          <p:nvPr>
            <p:ph idx="1"/>
          </p:nvPr>
        </p:nvSpPr>
        <p:spPr>
          <a:xfrm>
            <a:off x="179512" y="897564"/>
            <a:ext cx="8812088" cy="4104456"/>
          </a:xfrm>
        </p:spPr>
        <p:txBody>
          <a:bodyPr/>
          <a:lstStyle/>
          <a:p>
            <a:pPr marL="514350" indent="-514350">
              <a:buAutoNum type="arabicPeriod"/>
            </a:pPr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Титульный лист</a:t>
            </a:r>
          </a:p>
          <a:p>
            <a:pPr marL="514350" indent="-514350">
              <a:buAutoNum type="arabicPeriod"/>
            </a:pPr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Общие сведения  </a:t>
            </a:r>
          </a:p>
          <a:p>
            <a:pPr marL="514350" indent="-514350">
              <a:buAutoNum type="arabicPeriod"/>
            </a:pPr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Самообразование (тема, план, </a:t>
            </a:r>
            <a:r>
              <a:rPr lang="ru-RU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курсы ПК </a:t>
            </a:r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</a:t>
            </a:r>
          </a:p>
          <a:p>
            <a:pPr marL="514350" indent="-514350">
              <a:buAutoNum type="arabicPeriod"/>
            </a:pPr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Достижения педагога </a:t>
            </a:r>
          </a:p>
          <a:p>
            <a:pPr marL="514350" indent="-514350">
              <a:buAutoNum type="arabicPeriod"/>
            </a:pPr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Методическая работа (методическая  продукция)</a:t>
            </a:r>
          </a:p>
          <a:p>
            <a:pPr marL="514350" indent="-514350">
              <a:buAutoNum type="arabicPeriod"/>
            </a:pPr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Распространение ППО</a:t>
            </a:r>
          </a:p>
          <a:p>
            <a:pPr marL="514350" indent="-514350">
              <a:buAutoNum type="arabicPeriod"/>
            </a:pPr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Достижения учащихся </a:t>
            </a:r>
          </a:p>
          <a:p>
            <a:pPr marL="514350" indent="-514350">
              <a:buAutoNum type="arabicPeriod"/>
            </a:pPr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Воспитательная работа</a:t>
            </a:r>
          </a:p>
          <a:p>
            <a:pPr marL="514350" indent="-514350">
              <a:buAutoNum type="arabicPeriod"/>
            </a:pPr>
            <a:endParaRPr lang="ru-RU" dirty="0" smtClean="0"/>
          </a:p>
          <a:p>
            <a:pPr marL="514350" indent="-514350">
              <a:buAutoNum type="arabicPeriod"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931379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301752" y="195486"/>
            <a:ext cx="8686800" cy="594066"/>
          </a:xfrm>
        </p:spPr>
        <p:txBody>
          <a:bodyPr>
            <a:normAutofit fontScale="90000"/>
          </a:bodyPr>
          <a:lstStyle/>
          <a:p>
            <a:pPr algn="ctr"/>
            <a:r>
              <a:rPr lang="ru-RU" i="1" dirty="0" smtClean="0">
                <a:solidFill>
                  <a:srgbClr val="C00000"/>
                </a:solidFill>
              </a:rPr>
              <a:t>Камалов В.Р.</a:t>
            </a:r>
            <a:endParaRPr lang="ru-RU" i="1" dirty="0">
              <a:solidFill>
                <a:srgbClr val="C00000"/>
              </a:solidFill>
            </a:endParaRPr>
          </a:p>
        </p:txBody>
      </p:sp>
      <p:pic>
        <p:nvPicPr>
          <p:cNvPr id="4098" name="Picture 2" descr="C:\Users\dns\Desktop\ШНП 2016 УО\ФОТО презентация 6.03.17\СОД фото\Фото0540_001.jpg"/>
          <p:cNvPicPr>
            <a:picLocks noGrp="1" noChangeAspect="1" noChangeArrowheads="1"/>
          </p:cNvPicPr>
          <p:nvPr>
            <p:ph sz="half" idx="1"/>
          </p:nvPr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9608" r="39587"/>
          <a:stretch/>
        </p:blipFill>
        <p:spPr bwMode="auto">
          <a:xfrm>
            <a:off x="323528" y="1141919"/>
            <a:ext cx="3672408" cy="30140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9" name="Picture 3" descr="C:\Users\dns\Desktop\ШНП 2016 УО\ФОТО презентация 6.03.17\СОД фото\SAM_5627.JPG"/>
          <p:cNvPicPr>
            <a:picLocks noGrp="1" noChangeAspect="1" noChangeArrowheads="1"/>
          </p:cNvPicPr>
          <p:nvPr>
            <p:ph sz="half" idx="2"/>
          </p:nvPr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03" t="1318"/>
          <a:stretch/>
        </p:blipFill>
        <p:spPr bwMode="auto">
          <a:xfrm>
            <a:off x="4139952" y="1131590"/>
            <a:ext cx="4680244" cy="30377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994182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i="1" dirty="0" smtClean="0">
                <a:solidFill>
                  <a:srgbClr val="C00000"/>
                </a:solidFill>
              </a:rPr>
              <a:t>Панасюк Е.В.</a:t>
            </a:r>
            <a:endParaRPr lang="ru-RU" i="1" dirty="0">
              <a:solidFill>
                <a:srgbClr val="C00000"/>
              </a:solidFill>
            </a:endParaRPr>
          </a:p>
        </p:txBody>
      </p:sp>
      <p:pic>
        <p:nvPicPr>
          <p:cNvPr id="5122" name="Picture 2" descr="C:\Users\dns\Desktop\ШНП 2016 УО\ФОТО презентация 6.03.17\DSCN5126.JPG"/>
          <p:cNvPicPr>
            <a:picLocks noGrp="1" noChangeAspect="1" noChangeArrowheads="1"/>
          </p:cNvPicPr>
          <p:nvPr>
            <p:ph sz="half" idx="1"/>
          </p:nvPr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31418" b="-776"/>
          <a:stretch/>
        </p:blipFill>
        <p:spPr bwMode="auto">
          <a:xfrm>
            <a:off x="467544" y="1203598"/>
            <a:ext cx="3529237" cy="32403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3" name="Picture 3" descr="C:\Users\dns\Desktop\ШНП 2016 УО\ФОТО презентация 6.03.17\Фото0668.jpg"/>
          <p:cNvPicPr>
            <a:picLocks noGrp="1" noChangeAspect="1" noChangeArrowheads="1"/>
          </p:cNvPicPr>
          <p:nvPr>
            <p:ph sz="half" idx="2"/>
          </p:nvPr>
        </p:nvPicPr>
        <p:blipFill rotWithShape="1"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2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5119" b="2903"/>
          <a:stretch/>
        </p:blipFill>
        <p:spPr bwMode="auto">
          <a:xfrm>
            <a:off x="4355976" y="1203598"/>
            <a:ext cx="4278452" cy="32403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969489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22042"/>
            <a:ext cx="8686800" cy="630936"/>
          </a:xfrm>
        </p:spPr>
        <p:txBody>
          <a:bodyPr>
            <a:normAutofit fontScale="90000"/>
          </a:bodyPr>
          <a:lstStyle/>
          <a:p>
            <a:pPr algn="ctr"/>
            <a:r>
              <a:rPr lang="ru-RU" i="1" dirty="0" smtClean="0">
                <a:solidFill>
                  <a:srgbClr val="C00000"/>
                </a:solidFill>
              </a:rPr>
              <a:t>Никифорова Р.А.</a:t>
            </a:r>
            <a:endParaRPr lang="ru-RU" i="1" dirty="0">
              <a:solidFill>
                <a:srgbClr val="C00000"/>
              </a:solidFill>
            </a:endParaRPr>
          </a:p>
        </p:txBody>
      </p:sp>
      <p:pic>
        <p:nvPicPr>
          <p:cNvPr id="6146" name="Picture 2" descr="C:\Users\dns\Desktop\ШНП 2016 УО\ФОТО презентация 6.03.17\программы фото\Верные друзья (2)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67944" y="1203598"/>
            <a:ext cx="4752528" cy="30783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7" name="Picture 3" descr="C:\Users\dns\Desktop\ШНП 2016 УО\ФОТО презентация 6.03.17\гости Радуги 109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699542"/>
            <a:ext cx="3456384" cy="43204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001528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i="1" dirty="0" smtClean="0">
                <a:solidFill>
                  <a:srgbClr val="C00000"/>
                </a:solidFill>
              </a:rPr>
              <a:t>Бердник Т. а.</a:t>
            </a:r>
            <a:endParaRPr lang="ru-RU" i="1" dirty="0">
              <a:solidFill>
                <a:srgbClr val="C00000"/>
              </a:solidFill>
            </a:endParaRPr>
          </a:p>
        </p:txBody>
      </p:sp>
      <p:pic>
        <p:nvPicPr>
          <p:cNvPr id="7170" name="Picture 2" descr="C:\Users\dns\Desktop\ШНП 2016 УО\ФОТО презентация 6.03.17\1433601584_raduga20.jpg"/>
          <p:cNvPicPr>
            <a:picLocks noGrp="1" noChangeAspect="1" noChangeArrowheads="1"/>
          </p:cNvPicPr>
          <p:nvPr>
            <p:ph sz="half"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r="7497" b="6214"/>
          <a:stretch/>
        </p:blipFill>
        <p:spPr bwMode="auto">
          <a:xfrm>
            <a:off x="251520" y="1275606"/>
            <a:ext cx="4178690" cy="27363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1" name="Picture 3" descr="C:\Users\dns\Desktop\ШНП 2016 УО\ФОТО презентация 6.03.17\добро глазами детей 051.JPG"/>
          <p:cNvPicPr>
            <a:picLocks noGrp="1" noChangeAspect="1" noChangeArrowheads="1"/>
          </p:cNvPicPr>
          <p:nvPr>
            <p:ph sz="half" idx="2"/>
          </p:nvPr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60" t="7017" r="10617" b="636"/>
          <a:stretch/>
        </p:blipFill>
        <p:spPr bwMode="auto">
          <a:xfrm>
            <a:off x="4572000" y="1275606"/>
            <a:ext cx="4155494" cy="27429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754919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251520" y="123478"/>
            <a:ext cx="8686800" cy="630936"/>
          </a:xfrm>
        </p:spPr>
        <p:txBody>
          <a:bodyPr>
            <a:normAutofit fontScale="90000"/>
          </a:bodyPr>
          <a:lstStyle/>
          <a:p>
            <a:pPr algn="ctr"/>
            <a:r>
              <a:rPr lang="ru-RU" i="1" dirty="0" smtClean="0">
                <a:solidFill>
                  <a:srgbClr val="C00000"/>
                </a:solidFill>
              </a:rPr>
              <a:t>Черкасова А.Ю.</a:t>
            </a:r>
            <a:endParaRPr lang="ru-RU" i="1" dirty="0">
              <a:solidFill>
                <a:srgbClr val="C00000"/>
              </a:solidFill>
            </a:endParaRPr>
          </a:p>
        </p:txBody>
      </p:sp>
      <p:pic>
        <p:nvPicPr>
          <p:cNvPr id="8194" name="Picture 2" descr="C:\Users\dns\Desktop\ШНП 2016 УО\ФОТО презентация 6.03.17\IMG_0023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843558"/>
            <a:ext cx="3327276" cy="40358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5" name="Picture 3" descr="C:\Users\dns\Desktop\ШНП 2016 УО\ФОТО презентация 6.03.17\Фото0693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3968" y="1563638"/>
            <a:ext cx="4547539" cy="28803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599924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>
              <a:defRPr/>
            </a:pPr>
            <a:endParaRPr lang="ru-RU" dirty="0"/>
          </a:p>
        </p:txBody>
      </p:sp>
      <p:sp>
        <p:nvSpPr>
          <p:cNvPr id="24579" name="Содержимое 2"/>
          <p:cNvSpPr>
            <a:spLocks noGrp="1"/>
          </p:cNvSpPr>
          <p:nvPr>
            <p:ph idx="1"/>
          </p:nvPr>
        </p:nvSpPr>
        <p:spPr>
          <a:xfrm>
            <a:off x="304801" y="1165622"/>
            <a:ext cx="8482013" cy="3394472"/>
          </a:xfrm>
        </p:spPr>
        <p:txBody>
          <a:bodyPr/>
          <a:lstStyle/>
          <a:p>
            <a:pPr algn="ctr">
              <a:buFont typeface="Wingdings 2" pitchFamily="18" charset="2"/>
              <a:buNone/>
            </a:pPr>
            <a:endParaRPr lang="ru-RU" sz="5400" b="1" i="1" dirty="0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>
              <a:buFont typeface="Wingdings 2" pitchFamily="18" charset="2"/>
              <a:buNone/>
            </a:pPr>
            <a:r>
              <a:rPr lang="ru-RU" sz="5400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Благодарим за внимание !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Трек">
  <a:themeElements>
    <a:clrScheme name="Трек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Трек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Трек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Трек">
    <a:dk1>
      <a:sysClr val="windowText" lastClr="000000"/>
    </a:dk1>
    <a:lt1>
      <a:sysClr val="window" lastClr="FFFFFF"/>
    </a:lt1>
    <a:dk2>
      <a:srgbClr val="4E3B30"/>
    </a:dk2>
    <a:lt2>
      <a:srgbClr val="FBEEC9"/>
    </a:lt2>
    <a:accent1>
      <a:srgbClr val="F0A22E"/>
    </a:accent1>
    <a:accent2>
      <a:srgbClr val="A5644E"/>
    </a:accent2>
    <a:accent3>
      <a:srgbClr val="B58B80"/>
    </a:accent3>
    <a:accent4>
      <a:srgbClr val="C3986D"/>
    </a:accent4>
    <a:accent5>
      <a:srgbClr val="A19574"/>
    </a:accent5>
    <a:accent6>
      <a:srgbClr val="C17529"/>
    </a:accent6>
    <a:hlink>
      <a:srgbClr val="AD1F1F"/>
    </a:hlink>
    <a:folHlink>
      <a:srgbClr val="FFC42F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выступление на родительском собрании 2007   посл</Template>
  <TotalTime>2548</TotalTime>
  <Words>238</Words>
  <Application>Microsoft Office PowerPoint</Application>
  <PresentationFormat>Экран (16:9)</PresentationFormat>
  <Paragraphs>46</Paragraphs>
  <Slides>16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17" baseType="lpstr">
      <vt:lpstr>Трек</vt:lpstr>
      <vt:lpstr> Управление образования г.Волгодонска </vt:lpstr>
      <vt:lpstr>    Организация работы  школы начинающего педагога  мбудо «Центр «Радуга» г.Волгодонска  как условие  профессионального роста молодого педагога  дополнительного образования     Мамутова А.к., методист высшей категории 06.03.2017   </vt:lpstr>
      <vt:lpstr>Презентация PowerPoint</vt:lpstr>
      <vt:lpstr>тематика занятий  ШНП</vt:lpstr>
      <vt:lpstr>Вопросы для собеседования</vt:lpstr>
      <vt:lpstr>Особенности успешного занятия</vt:lpstr>
      <vt:lpstr>  методические мероприятия  </vt:lpstr>
      <vt:lpstr>участие в инновационной работе</vt:lpstr>
      <vt:lpstr>участие в инновационной работе</vt:lpstr>
      <vt:lpstr>Портфолио  педагога  дополнительного образования</vt:lpstr>
      <vt:lpstr>Камалов В.Р.</vt:lpstr>
      <vt:lpstr>Панасюк Е.В.</vt:lpstr>
      <vt:lpstr>Никифорова Р.А.</vt:lpstr>
      <vt:lpstr>Бердник Т. а.</vt:lpstr>
      <vt:lpstr>Черкасова А.Ю.</vt:lpstr>
      <vt:lpstr>Презентация PowerPoint</vt:lpstr>
    </vt:vector>
  </TitlesOfParts>
  <Company>Reanimator Extreme Edition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User</dc:creator>
  <cp:lastModifiedBy>dns</cp:lastModifiedBy>
  <cp:revision>312</cp:revision>
  <dcterms:created xsi:type="dcterms:W3CDTF">2014-08-21T07:01:18Z</dcterms:created>
  <dcterms:modified xsi:type="dcterms:W3CDTF">2017-03-06T07:56:48Z</dcterms:modified>
</cp:coreProperties>
</file>